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docx" ContentType="application/vnd.openxmlformats-officedocument.wordprocessingml.document"/>
  <Default Extension="wdp" ContentType="image/vnd.ms-photo"/>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2"/>
  </p:notesMasterIdLst>
  <p:handoutMasterIdLst>
    <p:handoutMasterId r:id="rId133"/>
  </p:handoutMasterIdLst>
  <p:sldIdLst>
    <p:sldId id="256" r:id="rId2"/>
    <p:sldId id="403" r:id="rId3"/>
    <p:sldId id="258" r:id="rId4"/>
    <p:sldId id="259" r:id="rId5"/>
    <p:sldId id="260" r:id="rId6"/>
    <p:sldId id="261" r:id="rId7"/>
    <p:sldId id="263" r:id="rId8"/>
    <p:sldId id="262" r:id="rId9"/>
    <p:sldId id="268" r:id="rId10"/>
    <p:sldId id="305" r:id="rId11"/>
    <p:sldId id="264" r:id="rId12"/>
    <p:sldId id="267" r:id="rId13"/>
    <p:sldId id="270" r:id="rId14"/>
    <p:sldId id="271" r:id="rId15"/>
    <p:sldId id="272" r:id="rId16"/>
    <p:sldId id="277" r:id="rId17"/>
    <p:sldId id="266" r:id="rId18"/>
    <p:sldId id="265" r:id="rId19"/>
    <p:sldId id="275" r:id="rId20"/>
    <p:sldId id="278" r:id="rId21"/>
    <p:sldId id="273" r:id="rId22"/>
    <p:sldId id="279" r:id="rId23"/>
    <p:sldId id="274" r:id="rId24"/>
    <p:sldId id="282" r:id="rId25"/>
    <p:sldId id="281" r:id="rId26"/>
    <p:sldId id="280" r:id="rId27"/>
    <p:sldId id="285" r:id="rId28"/>
    <p:sldId id="283" r:id="rId29"/>
    <p:sldId id="294" r:id="rId30"/>
    <p:sldId id="284" r:id="rId31"/>
    <p:sldId id="286" r:id="rId32"/>
    <p:sldId id="287" r:id="rId33"/>
    <p:sldId id="288" r:id="rId34"/>
    <p:sldId id="289" r:id="rId35"/>
    <p:sldId id="292" r:id="rId36"/>
    <p:sldId id="409" r:id="rId37"/>
    <p:sldId id="296" r:id="rId38"/>
    <p:sldId id="291" r:id="rId39"/>
    <p:sldId id="290" r:id="rId40"/>
    <p:sldId id="297" r:id="rId41"/>
    <p:sldId id="295" r:id="rId42"/>
    <p:sldId id="298" r:id="rId43"/>
    <p:sldId id="302" r:id="rId44"/>
    <p:sldId id="299" r:id="rId45"/>
    <p:sldId id="300" r:id="rId46"/>
    <p:sldId id="304" r:id="rId47"/>
    <p:sldId id="301" r:id="rId48"/>
    <p:sldId id="404" r:id="rId49"/>
    <p:sldId id="314" r:id="rId50"/>
    <p:sldId id="313" r:id="rId51"/>
    <p:sldId id="310" r:id="rId52"/>
    <p:sldId id="316" r:id="rId53"/>
    <p:sldId id="410" r:id="rId54"/>
    <p:sldId id="325" r:id="rId55"/>
    <p:sldId id="326" r:id="rId56"/>
    <p:sldId id="317" r:id="rId57"/>
    <p:sldId id="327" r:id="rId58"/>
    <p:sldId id="322" r:id="rId59"/>
    <p:sldId id="331" r:id="rId60"/>
    <p:sldId id="321" r:id="rId61"/>
    <p:sldId id="360" r:id="rId62"/>
    <p:sldId id="406" r:id="rId63"/>
    <p:sldId id="359" r:id="rId64"/>
    <p:sldId id="315" r:id="rId65"/>
    <p:sldId id="329" r:id="rId66"/>
    <p:sldId id="303" r:id="rId67"/>
    <p:sldId id="324" r:id="rId68"/>
    <p:sldId id="335" r:id="rId69"/>
    <p:sldId id="330" r:id="rId70"/>
    <p:sldId id="332" r:id="rId71"/>
    <p:sldId id="333" r:id="rId72"/>
    <p:sldId id="337" r:id="rId73"/>
    <p:sldId id="338" r:id="rId74"/>
    <p:sldId id="334" r:id="rId75"/>
    <p:sldId id="336" r:id="rId76"/>
    <p:sldId id="311" r:id="rId77"/>
    <p:sldId id="411" r:id="rId78"/>
    <p:sldId id="340" r:id="rId79"/>
    <p:sldId id="413" r:id="rId80"/>
    <p:sldId id="342" r:id="rId81"/>
    <p:sldId id="348" r:id="rId82"/>
    <p:sldId id="343" r:id="rId83"/>
    <p:sldId id="347" r:id="rId84"/>
    <p:sldId id="345" r:id="rId85"/>
    <p:sldId id="346" r:id="rId86"/>
    <p:sldId id="412" r:id="rId87"/>
    <p:sldId id="351" r:id="rId88"/>
    <p:sldId id="353" r:id="rId89"/>
    <p:sldId id="349" r:id="rId90"/>
    <p:sldId id="354" r:id="rId91"/>
    <p:sldId id="323" r:id="rId92"/>
    <p:sldId id="356" r:id="rId93"/>
    <p:sldId id="361" r:id="rId94"/>
    <p:sldId id="358" r:id="rId95"/>
    <p:sldId id="357" r:id="rId96"/>
    <p:sldId id="362" r:id="rId97"/>
    <p:sldId id="405" r:id="rId98"/>
    <p:sldId id="380" r:id="rId99"/>
    <p:sldId id="398" r:id="rId100"/>
    <p:sldId id="320" r:id="rId101"/>
    <p:sldId id="319" r:id="rId102"/>
    <p:sldId id="355" r:id="rId103"/>
    <p:sldId id="381" r:id="rId104"/>
    <p:sldId id="363" r:id="rId105"/>
    <p:sldId id="399" r:id="rId106"/>
    <p:sldId id="396" r:id="rId107"/>
    <p:sldId id="365" r:id="rId108"/>
    <p:sldId id="388" r:id="rId109"/>
    <p:sldId id="383" r:id="rId110"/>
    <p:sldId id="400" r:id="rId111"/>
    <p:sldId id="387" r:id="rId112"/>
    <p:sldId id="367" r:id="rId113"/>
    <p:sldId id="389" r:id="rId114"/>
    <p:sldId id="369" r:id="rId115"/>
    <p:sldId id="397" r:id="rId116"/>
    <p:sldId id="401" r:id="rId117"/>
    <p:sldId id="402" r:id="rId118"/>
    <p:sldId id="390" r:id="rId119"/>
    <p:sldId id="370" r:id="rId120"/>
    <p:sldId id="392" r:id="rId121"/>
    <p:sldId id="368" r:id="rId122"/>
    <p:sldId id="364" r:id="rId123"/>
    <p:sldId id="393" r:id="rId124"/>
    <p:sldId id="385" r:id="rId125"/>
    <p:sldId id="394" r:id="rId126"/>
    <p:sldId id="373" r:id="rId127"/>
    <p:sldId id="391" r:id="rId128"/>
    <p:sldId id="395" r:id="rId129"/>
    <p:sldId id="375" r:id="rId130"/>
    <p:sldId id="378" r:id="rId131"/>
  </p:sldIdLst>
  <p:sldSz cx="12192000" cy="6858000"/>
  <p:notesSz cx="7077075" cy="9363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8280" autoAdjust="0"/>
    <p:restoredTop sz="88155" autoAdjust="0"/>
  </p:normalViewPr>
  <p:slideViewPr>
    <p:cSldViewPr snapToGrid="0">
      <p:cViewPr varScale="1">
        <p:scale>
          <a:sx n="100" d="100"/>
          <a:sy n="100" d="100"/>
        </p:scale>
        <p:origin x="132" y="84"/>
      </p:cViewPr>
      <p:guideLst/>
    </p:cSldViewPr>
  </p:slideViewPr>
  <p:outlineViewPr>
    <p:cViewPr>
      <p:scale>
        <a:sx n="33" d="100"/>
        <a:sy n="33" d="100"/>
      </p:scale>
      <p:origin x="0" y="-2628"/>
    </p:cViewPr>
  </p:outlineViewPr>
  <p:notesTextViewPr>
    <p:cViewPr>
      <p:scale>
        <a:sx n="1" d="1"/>
        <a:sy n="1" d="1"/>
      </p:scale>
      <p:origin x="0" y="0"/>
    </p:cViewPr>
  </p:notesTextViewPr>
  <p:sorterViewPr>
    <p:cViewPr>
      <p:scale>
        <a:sx n="100" d="100"/>
        <a:sy n="100" d="100"/>
      </p:scale>
      <p:origin x="0" y="-16776"/>
    </p:cViewPr>
  </p:sorterViewPr>
  <p:notesViewPr>
    <p:cSldViewPr snapToGrid="0">
      <p:cViewPr varScale="1">
        <p:scale>
          <a:sx n="84" d="100"/>
          <a:sy n="84" d="100"/>
        </p:scale>
        <p:origin x="1134" y="9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handoutMaster" Target="handoutMasters/handoutMaster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13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66098" cy="469422"/>
          </a:xfrm>
          <a:prstGeom prst="rect">
            <a:avLst/>
          </a:prstGeom>
        </p:spPr>
        <p:txBody>
          <a:bodyPr vert="horz" lIns="91330" tIns="45665" rIns="91330" bIns="45665" rtlCol="0"/>
          <a:lstStyle>
            <a:lvl1pPr algn="l">
              <a:defRPr sz="1200"/>
            </a:lvl1pPr>
          </a:lstStyle>
          <a:p>
            <a:endParaRPr lang="en-US"/>
          </a:p>
        </p:txBody>
      </p:sp>
      <p:sp>
        <p:nvSpPr>
          <p:cNvPr id="3" name="Date Placeholder 2"/>
          <p:cNvSpPr>
            <a:spLocks noGrp="1"/>
          </p:cNvSpPr>
          <p:nvPr>
            <p:ph type="dt" sz="quarter" idx="1"/>
          </p:nvPr>
        </p:nvSpPr>
        <p:spPr>
          <a:xfrm>
            <a:off x="4009393" y="0"/>
            <a:ext cx="3066098" cy="469422"/>
          </a:xfrm>
          <a:prstGeom prst="rect">
            <a:avLst/>
          </a:prstGeom>
        </p:spPr>
        <p:txBody>
          <a:bodyPr vert="horz" lIns="91330" tIns="45665" rIns="91330" bIns="45665" rtlCol="0"/>
          <a:lstStyle>
            <a:lvl1pPr algn="r">
              <a:defRPr sz="1200"/>
            </a:lvl1pPr>
          </a:lstStyle>
          <a:p>
            <a:fld id="{7A8923FC-612D-4893-B9BE-7449967BCBC8}" type="datetimeFigureOut">
              <a:rPr lang="en-US" smtClean="0"/>
              <a:t>4/10/2019</a:t>
            </a:fld>
            <a:endParaRPr lang="en-US"/>
          </a:p>
        </p:txBody>
      </p:sp>
      <p:sp>
        <p:nvSpPr>
          <p:cNvPr id="4" name="Footer Placeholder 3"/>
          <p:cNvSpPr>
            <a:spLocks noGrp="1"/>
          </p:cNvSpPr>
          <p:nvPr>
            <p:ph type="ftr" sz="quarter" idx="2"/>
          </p:nvPr>
        </p:nvSpPr>
        <p:spPr>
          <a:xfrm>
            <a:off x="1" y="8893653"/>
            <a:ext cx="3066098" cy="469422"/>
          </a:xfrm>
          <a:prstGeom prst="rect">
            <a:avLst/>
          </a:prstGeom>
        </p:spPr>
        <p:txBody>
          <a:bodyPr vert="horz" lIns="91330" tIns="45665" rIns="91330" bIns="45665" rtlCol="0" anchor="b"/>
          <a:lstStyle>
            <a:lvl1pPr algn="l">
              <a:defRPr sz="1200"/>
            </a:lvl1pPr>
          </a:lstStyle>
          <a:p>
            <a:endParaRPr lang="en-US"/>
          </a:p>
        </p:txBody>
      </p:sp>
      <p:sp>
        <p:nvSpPr>
          <p:cNvPr id="5" name="Slide Number Placeholder 4"/>
          <p:cNvSpPr>
            <a:spLocks noGrp="1"/>
          </p:cNvSpPr>
          <p:nvPr>
            <p:ph type="sldNum" sz="quarter" idx="3"/>
          </p:nvPr>
        </p:nvSpPr>
        <p:spPr>
          <a:xfrm>
            <a:off x="4009393" y="8893653"/>
            <a:ext cx="3066098" cy="469422"/>
          </a:xfrm>
          <a:prstGeom prst="rect">
            <a:avLst/>
          </a:prstGeom>
        </p:spPr>
        <p:txBody>
          <a:bodyPr vert="horz" lIns="91330" tIns="45665" rIns="91330" bIns="45665" rtlCol="0" anchor="b"/>
          <a:lstStyle>
            <a:lvl1pPr algn="r">
              <a:defRPr sz="1200"/>
            </a:lvl1pPr>
          </a:lstStyle>
          <a:p>
            <a:fld id="{E573E419-C00F-4320-9BDF-B74E77B41B7B}" type="slidenum">
              <a:rPr lang="en-US" smtClean="0"/>
              <a:t>‹#›</a:t>
            </a:fld>
            <a:endParaRPr lang="en-US"/>
          </a:p>
        </p:txBody>
      </p:sp>
    </p:spTree>
    <p:extLst>
      <p:ext uri="{BB962C8B-B14F-4D97-AF65-F5344CB8AC3E}">
        <p14:creationId xmlns:p14="http://schemas.microsoft.com/office/powerpoint/2010/main" val="31863586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66733" cy="469779"/>
          </a:xfrm>
          <a:prstGeom prst="rect">
            <a:avLst/>
          </a:prstGeom>
        </p:spPr>
        <p:txBody>
          <a:bodyPr vert="horz" lIns="93931" tIns="46966" rIns="93931" bIns="46966" rtlCol="0"/>
          <a:lstStyle>
            <a:lvl1pPr algn="l">
              <a:defRPr sz="1200"/>
            </a:lvl1pPr>
          </a:lstStyle>
          <a:p>
            <a:endParaRPr lang="en-US"/>
          </a:p>
        </p:txBody>
      </p:sp>
      <p:sp>
        <p:nvSpPr>
          <p:cNvPr id="3" name="Date Placeholder 2"/>
          <p:cNvSpPr>
            <a:spLocks noGrp="1"/>
          </p:cNvSpPr>
          <p:nvPr>
            <p:ph type="dt" idx="1"/>
          </p:nvPr>
        </p:nvSpPr>
        <p:spPr>
          <a:xfrm>
            <a:off x="4008705" y="0"/>
            <a:ext cx="3066733" cy="469779"/>
          </a:xfrm>
          <a:prstGeom prst="rect">
            <a:avLst/>
          </a:prstGeom>
        </p:spPr>
        <p:txBody>
          <a:bodyPr vert="horz" lIns="93931" tIns="46966" rIns="93931" bIns="46966" rtlCol="0"/>
          <a:lstStyle>
            <a:lvl1pPr algn="r">
              <a:defRPr sz="1200"/>
            </a:lvl1pPr>
          </a:lstStyle>
          <a:p>
            <a:fld id="{5CFDF5C4-253E-4FF1-9081-41E9E13DFD67}" type="datetimeFigureOut">
              <a:rPr lang="en-US" smtClean="0"/>
              <a:t>4/10/2019</a:t>
            </a:fld>
            <a:endParaRPr lang="en-US"/>
          </a:p>
        </p:txBody>
      </p:sp>
      <p:sp>
        <p:nvSpPr>
          <p:cNvPr id="4" name="Slide Image Placeholder 3"/>
          <p:cNvSpPr>
            <a:spLocks noGrp="1" noRot="1" noChangeAspect="1"/>
          </p:cNvSpPr>
          <p:nvPr>
            <p:ph type="sldImg" idx="2"/>
          </p:nvPr>
        </p:nvSpPr>
        <p:spPr>
          <a:xfrm>
            <a:off x="731838" y="1169988"/>
            <a:ext cx="5613400" cy="3159125"/>
          </a:xfrm>
          <a:prstGeom prst="rect">
            <a:avLst/>
          </a:prstGeom>
          <a:noFill/>
          <a:ln w="12700">
            <a:solidFill>
              <a:prstClr val="black"/>
            </a:solidFill>
          </a:ln>
        </p:spPr>
        <p:txBody>
          <a:bodyPr vert="horz" lIns="93931" tIns="46966" rIns="93931" bIns="46966" rtlCol="0" anchor="ctr"/>
          <a:lstStyle/>
          <a:p>
            <a:endParaRPr lang="en-US"/>
          </a:p>
        </p:txBody>
      </p:sp>
      <p:sp>
        <p:nvSpPr>
          <p:cNvPr id="5" name="Notes Placeholder 4"/>
          <p:cNvSpPr>
            <a:spLocks noGrp="1"/>
          </p:cNvSpPr>
          <p:nvPr>
            <p:ph type="body" sz="quarter" idx="3"/>
          </p:nvPr>
        </p:nvSpPr>
        <p:spPr>
          <a:xfrm>
            <a:off x="707708" y="4505980"/>
            <a:ext cx="5661660" cy="3686712"/>
          </a:xfrm>
          <a:prstGeom prst="rect">
            <a:avLst/>
          </a:prstGeom>
        </p:spPr>
        <p:txBody>
          <a:bodyPr vert="horz" lIns="93931" tIns="46966" rIns="93931" bIns="46966"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93298"/>
            <a:ext cx="3066733" cy="469777"/>
          </a:xfrm>
          <a:prstGeom prst="rect">
            <a:avLst/>
          </a:prstGeom>
        </p:spPr>
        <p:txBody>
          <a:bodyPr vert="horz" lIns="93931" tIns="46966" rIns="93931" bIns="46966" rtlCol="0" anchor="b"/>
          <a:lstStyle>
            <a:lvl1pPr algn="l">
              <a:defRPr sz="1200"/>
            </a:lvl1pPr>
          </a:lstStyle>
          <a:p>
            <a:endParaRPr lang="en-US"/>
          </a:p>
        </p:txBody>
      </p:sp>
      <p:sp>
        <p:nvSpPr>
          <p:cNvPr id="7" name="Slide Number Placeholder 6"/>
          <p:cNvSpPr>
            <a:spLocks noGrp="1"/>
          </p:cNvSpPr>
          <p:nvPr>
            <p:ph type="sldNum" sz="quarter" idx="5"/>
          </p:nvPr>
        </p:nvSpPr>
        <p:spPr>
          <a:xfrm>
            <a:off x="4008705" y="8893298"/>
            <a:ext cx="3066733" cy="469777"/>
          </a:xfrm>
          <a:prstGeom prst="rect">
            <a:avLst/>
          </a:prstGeom>
        </p:spPr>
        <p:txBody>
          <a:bodyPr vert="horz" lIns="93931" tIns="46966" rIns="93931" bIns="46966" rtlCol="0" anchor="b"/>
          <a:lstStyle>
            <a:lvl1pPr algn="r">
              <a:defRPr sz="1200"/>
            </a:lvl1pPr>
          </a:lstStyle>
          <a:p>
            <a:fld id="{97E69974-3D15-40F2-B193-A9FF28055804}" type="slidenum">
              <a:rPr lang="en-US" smtClean="0"/>
              <a:t>‹#›</a:t>
            </a:fld>
            <a:endParaRPr lang="en-US"/>
          </a:p>
        </p:txBody>
      </p:sp>
    </p:spTree>
    <p:extLst>
      <p:ext uri="{BB962C8B-B14F-4D97-AF65-F5344CB8AC3E}">
        <p14:creationId xmlns:p14="http://schemas.microsoft.com/office/powerpoint/2010/main" val="582428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 D map. Hides which areas are occupied</a:t>
            </a:r>
            <a:r>
              <a:rPr lang="en-US" baseline="0" dirty="0" smtClean="0"/>
              <a:t> territories (West Bank and Golan Heights).</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5</a:t>
            </a:fld>
            <a:endParaRPr lang="en-US"/>
          </a:p>
        </p:txBody>
      </p:sp>
    </p:spTree>
    <p:extLst>
      <p:ext uri="{BB962C8B-B14F-4D97-AF65-F5344CB8AC3E}">
        <p14:creationId xmlns:p14="http://schemas.microsoft.com/office/powerpoint/2010/main" val="1173928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Next</a:t>
            </a:r>
            <a:r>
              <a:rPr lang="en-US" baseline="0" dirty="0" smtClean="0"/>
              <a:t> map shows occupied territories.</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7</a:t>
            </a:fld>
            <a:endParaRPr lang="en-US"/>
          </a:p>
        </p:txBody>
      </p:sp>
    </p:spTree>
    <p:extLst>
      <p:ext uri="{BB962C8B-B14F-4D97-AF65-F5344CB8AC3E}">
        <p14:creationId xmlns:p14="http://schemas.microsoft.com/office/powerpoint/2010/main" val="2575251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14</a:t>
            </a:fld>
            <a:endParaRPr lang="en-US"/>
          </a:p>
        </p:txBody>
      </p:sp>
    </p:spTree>
    <p:extLst>
      <p:ext uri="{BB962C8B-B14F-4D97-AF65-F5344CB8AC3E}">
        <p14:creationId xmlns:p14="http://schemas.microsoft.com/office/powerpoint/2010/main" val="29203125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Mount Sinai, in the Sinai </a:t>
            </a:r>
            <a:r>
              <a:rPr lang="en-US" dirty="0" err="1" smtClean="0"/>
              <a:t>Penensula</a:t>
            </a:r>
            <a:r>
              <a:rPr lang="en-US" dirty="0" smtClean="0"/>
              <a:t>,</a:t>
            </a:r>
            <a:r>
              <a:rPr lang="en-US" baseline="0" dirty="0" smtClean="0"/>
              <a:t> outside of Israel.</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21</a:t>
            </a:fld>
            <a:endParaRPr lang="en-US"/>
          </a:p>
        </p:txBody>
      </p:sp>
    </p:spTree>
    <p:extLst>
      <p:ext uri="{BB962C8B-B14F-4D97-AF65-F5344CB8AC3E}">
        <p14:creationId xmlns:p14="http://schemas.microsoft.com/office/powerpoint/2010/main" val="2633796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Mount Nebo, where Moses could</a:t>
            </a:r>
            <a:r>
              <a:rPr lang="en-US" baseline="0" dirty="0" smtClean="0"/>
              <a:t> see into the Promised Land.</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26</a:t>
            </a:fld>
            <a:endParaRPr lang="en-US"/>
          </a:p>
        </p:txBody>
      </p:sp>
    </p:spTree>
    <p:extLst>
      <p:ext uri="{BB962C8B-B14F-4D97-AF65-F5344CB8AC3E}">
        <p14:creationId xmlns:p14="http://schemas.microsoft.com/office/powerpoint/2010/main" val="429002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Tribal borders.</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28</a:t>
            </a:fld>
            <a:endParaRPr lang="en-US"/>
          </a:p>
        </p:txBody>
      </p:sp>
    </p:spTree>
    <p:extLst>
      <p:ext uri="{BB962C8B-B14F-4D97-AF65-F5344CB8AC3E}">
        <p14:creationId xmlns:p14="http://schemas.microsoft.com/office/powerpoint/2010/main" val="4166876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E69974-3D15-40F2-B193-A9FF28055804}" type="slidenum">
              <a:rPr lang="en-US" smtClean="0"/>
              <a:t>34</a:t>
            </a:fld>
            <a:endParaRPr lang="en-US"/>
          </a:p>
        </p:txBody>
      </p:sp>
    </p:spTree>
    <p:extLst>
      <p:ext uri="{BB962C8B-B14F-4D97-AF65-F5344CB8AC3E}">
        <p14:creationId xmlns:p14="http://schemas.microsoft.com/office/powerpoint/2010/main" val="357013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Canaanite gate on Mount Hermon,</a:t>
            </a:r>
            <a:r>
              <a:rPr lang="en-US" baseline="0" dirty="0" smtClean="0"/>
              <a:t> 4000 years old, from the Bronze Age. This is in Tel Dan, an archaeological site. Later King </a:t>
            </a:r>
            <a:r>
              <a:rPr lang="en-US" baseline="0" dirty="0" err="1" smtClean="0"/>
              <a:t>Jereoboam</a:t>
            </a:r>
            <a:r>
              <a:rPr lang="en-US" baseline="0" dirty="0" smtClean="0"/>
              <a:t> put a golden calf there for the people to worship.</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36</a:t>
            </a:fld>
            <a:endParaRPr lang="en-US"/>
          </a:p>
        </p:txBody>
      </p:sp>
    </p:spTree>
    <p:extLst>
      <p:ext uri="{BB962C8B-B14F-4D97-AF65-F5344CB8AC3E}">
        <p14:creationId xmlns:p14="http://schemas.microsoft.com/office/powerpoint/2010/main" val="1345650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story of David and Goliath.</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37</a:t>
            </a:fld>
            <a:endParaRPr lang="en-US"/>
          </a:p>
        </p:txBody>
      </p:sp>
    </p:spTree>
    <p:extLst>
      <p:ext uri="{BB962C8B-B14F-4D97-AF65-F5344CB8AC3E}">
        <p14:creationId xmlns:p14="http://schemas.microsoft.com/office/powerpoint/2010/main" val="171936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Location of </a:t>
            </a:r>
            <a:r>
              <a:rPr lang="en-US" dirty="0" err="1" smtClean="0"/>
              <a:t>Azekah</a:t>
            </a:r>
            <a:r>
              <a:rPr lang="en-US" dirty="0" smtClean="0"/>
              <a:t>, across the Valley</a:t>
            </a:r>
            <a:r>
              <a:rPr lang="en-US" baseline="0" dirty="0" smtClean="0"/>
              <a:t> of </a:t>
            </a:r>
            <a:r>
              <a:rPr lang="en-US" baseline="0" dirty="0" err="1" smtClean="0"/>
              <a:t>Elah</a:t>
            </a:r>
            <a:r>
              <a:rPr lang="en-US" baseline="0" dirty="0" smtClean="0"/>
              <a:t> from Gath.</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41</a:t>
            </a:fld>
            <a:endParaRPr lang="en-US"/>
          </a:p>
        </p:txBody>
      </p:sp>
    </p:spTree>
    <p:extLst>
      <p:ext uri="{BB962C8B-B14F-4D97-AF65-F5344CB8AC3E}">
        <p14:creationId xmlns:p14="http://schemas.microsoft.com/office/powerpoint/2010/main" val="4248832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cave of </a:t>
            </a:r>
            <a:r>
              <a:rPr lang="en-US" dirty="0" err="1" smtClean="0"/>
              <a:t>En</a:t>
            </a:r>
            <a:r>
              <a:rPr lang="en-US" dirty="0" smtClean="0"/>
              <a:t> </a:t>
            </a:r>
            <a:r>
              <a:rPr lang="en-US" dirty="0" err="1" smtClean="0"/>
              <a:t>Gedi</a:t>
            </a:r>
            <a:r>
              <a:rPr lang="en-US" baseline="0" dirty="0" smtClean="0"/>
              <a:t> where David and his men hid, where he could have killed Saul.</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43</a:t>
            </a:fld>
            <a:endParaRPr lang="en-US"/>
          </a:p>
        </p:txBody>
      </p:sp>
    </p:spTree>
    <p:extLst>
      <p:ext uri="{BB962C8B-B14F-4D97-AF65-F5344CB8AC3E}">
        <p14:creationId xmlns:p14="http://schemas.microsoft.com/office/powerpoint/2010/main" val="12349800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En</a:t>
            </a:r>
            <a:r>
              <a:rPr lang="en-US" dirty="0" smtClean="0"/>
              <a:t> </a:t>
            </a:r>
            <a:r>
              <a:rPr lang="en-US" dirty="0" err="1" smtClean="0"/>
              <a:t>Gedi</a:t>
            </a:r>
            <a:r>
              <a:rPr lang="en-US" dirty="0" smtClean="0"/>
              <a:t>, “goat spring”</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44</a:t>
            </a:fld>
            <a:endParaRPr lang="en-US"/>
          </a:p>
        </p:txBody>
      </p:sp>
    </p:spTree>
    <p:extLst>
      <p:ext uri="{BB962C8B-B14F-4D97-AF65-F5344CB8AC3E}">
        <p14:creationId xmlns:p14="http://schemas.microsoft.com/office/powerpoint/2010/main" val="18706764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All the answers, which</a:t>
            </a:r>
            <a:r>
              <a:rPr lang="en-US" baseline="0" dirty="0" smtClean="0"/>
              <a:t> are also found on the handout.</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50</a:t>
            </a:fld>
            <a:endParaRPr lang="en-US"/>
          </a:p>
        </p:txBody>
      </p:sp>
    </p:spTree>
    <p:extLst>
      <p:ext uri="{BB962C8B-B14F-4D97-AF65-F5344CB8AC3E}">
        <p14:creationId xmlns:p14="http://schemas.microsoft.com/office/powerpoint/2010/main" val="32544953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Location of </a:t>
            </a:r>
            <a:r>
              <a:rPr lang="en-US" dirty="0" err="1" smtClean="0"/>
              <a:t>Jersusalem</a:t>
            </a:r>
            <a:r>
              <a:rPr lang="en-US" dirty="0" smtClean="0"/>
              <a:t>, formerly </a:t>
            </a:r>
            <a:r>
              <a:rPr lang="en-US" dirty="0" err="1" smtClean="0"/>
              <a:t>Jebus</a:t>
            </a:r>
            <a:r>
              <a:rPr lang="en-US" dirty="0" smtClean="0"/>
              <a:t>.</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51</a:t>
            </a:fld>
            <a:endParaRPr lang="en-US"/>
          </a:p>
        </p:txBody>
      </p:sp>
    </p:spTree>
    <p:extLst>
      <p:ext uri="{BB962C8B-B14F-4D97-AF65-F5344CB8AC3E}">
        <p14:creationId xmlns:p14="http://schemas.microsoft.com/office/powerpoint/2010/main" val="15591374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Where is “the </a:t>
            </a:r>
            <a:r>
              <a:rPr lang="en-US" dirty="0" err="1" smtClean="0"/>
              <a:t>Cty</a:t>
            </a:r>
            <a:r>
              <a:rPr lang="en-US" baseline="0" dirty="0" smtClean="0"/>
              <a:t> of David”?</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53</a:t>
            </a:fld>
            <a:endParaRPr lang="en-US"/>
          </a:p>
        </p:txBody>
      </p:sp>
    </p:spTree>
    <p:extLst>
      <p:ext uri="{BB962C8B-B14F-4D97-AF65-F5344CB8AC3E}">
        <p14:creationId xmlns:p14="http://schemas.microsoft.com/office/powerpoint/2010/main" val="2891316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City</a:t>
            </a:r>
            <a:r>
              <a:rPr lang="en-US" baseline="0" dirty="0" smtClean="0"/>
              <a:t> of David was the foundation for Jerusalem as the capital of Israel.</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54</a:t>
            </a:fld>
            <a:endParaRPr lang="en-US"/>
          </a:p>
        </p:txBody>
      </p:sp>
    </p:spTree>
    <p:extLst>
      <p:ext uri="{BB962C8B-B14F-4D97-AF65-F5344CB8AC3E}">
        <p14:creationId xmlns:p14="http://schemas.microsoft.com/office/powerpoint/2010/main" val="32908322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Ruins of the City</a:t>
            </a:r>
            <a:r>
              <a:rPr lang="en-US" baseline="0" dirty="0" smtClean="0"/>
              <a:t> of David.</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59</a:t>
            </a:fld>
            <a:endParaRPr lang="en-US"/>
          </a:p>
        </p:txBody>
      </p:sp>
    </p:spTree>
    <p:extLst>
      <p:ext uri="{BB962C8B-B14F-4D97-AF65-F5344CB8AC3E}">
        <p14:creationId xmlns:p14="http://schemas.microsoft.com/office/powerpoint/2010/main" val="36287899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Next slide: highlighting “in Jerusalem on Mount Moriah” and “on the threshing</a:t>
            </a:r>
            <a:r>
              <a:rPr lang="en-US" baseline="0" dirty="0" smtClean="0"/>
              <a:t> floor of </a:t>
            </a:r>
            <a:r>
              <a:rPr lang="en-US" baseline="0" dirty="0" err="1" smtClean="0"/>
              <a:t>Araunah</a:t>
            </a:r>
            <a:r>
              <a:rPr lang="en-US" baseline="0" dirty="0" smtClean="0"/>
              <a:t> the </a:t>
            </a:r>
            <a:r>
              <a:rPr lang="en-US" baseline="0" dirty="0" err="1" smtClean="0"/>
              <a:t>Jebusite</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60</a:t>
            </a:fld>
            <a:endParaRPr lang="en-US"/>
          </a:p>
        </p:txBody>
      </p:sp>
    </p:spTree>
    <p:extLst>
      <p:ext uri="{BB962C8B-B14F-4D97-AF65-F5344CB8AC3E}">
        <p14:creationId xmlns:p14="http://schemas.microsoft.com/office/powerpoint/2010/main" val="2563786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Moriah is where Abraham went to sacrifice his son Isaac</a:t>
            </a:r>
            <a:r>
              <a:rPr lang="en-US" baseline="0" dirty="0" smtClean="0"/>
              <a:t> (not Ishmael as the Muslims claim).</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62</a:t>
            </a:fld>
            <a:endParaRPr lang="en-US"/>
          </a:p>
        </p:txBody>
      </p:sp>
    </p:spTree>
    <p:extLst>
      <p:ext uri="{BB962C8B-B14F-4D97-AF65-F5344CB8AC3E}">
        <p14:creationId xmlns:p14="http://schemas.microsoft.com/office/powerpoint/2010/main" val="20131947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Equating the story of Melchizedek</a:t>
            </a:r>
            <a:r>
              <a:rPr lang="en-US" baseline="0" dirty="0" smtClean="0"/>
              <a:t> and the names of “Salem” and “Zion.”</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63</a:t>
            </a:fld>
            <a:endParaRPr lang="en-US"/>
          </a:p>
        </p:txBody>
      </p:sp>
    </p:spTree>
    <p:extLst>
      <p:ext uri="{BB962C8B-B14F-4D97-AF65-F5344CB8AC3E}">
        <p14:creationId xmlns:p14="http://schemas.microsoft.com/office/powerpoint/2010/main" val="3779624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Next slide: highlighting the names of </a:t>
            </a:r>
            <a:r>
              <a:rPr lang="en-US" dirty="0" err="1" smtClean="0"/>
              <a:t>Hazor</a:t>
            </a:r>
            <a:r>
              <a:rPr lang="en-US" dirty="0" smtClean="0"/>
              <a:t>, Megiddo and Gezer.</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64</a:t>
            </a:fld>
            <a:endParaRPr lang="en-US"/>
          </a:p>
        </p:txBody>
      </p:sp>
    </p:spTree>
    <p:extLst>
      <p:ext uri="{BB962C8B-B14F-4D97-AF65-F5344CB8AC3E}">
        <p14:creationId xmlns:p14="http://schemas.microsoft.com/office/powerpoint/2010/main" val="41785523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Solomon’s three gate cities.</a:t>
            </a:r>
          </a:p>
        </p:txBody>
      </p:sp>
      <p:sp>
        <p:nvSpPr>
          <p:cNvPr id="4" name="Slide Number Placeholder 3"/>
          <p:cNvSpPr>
            <a:spLocks noGrp="1"/>
          </p:cNvSpPr>
          <p:nvPr>
            <p:ph type="sldNum" sz="quarter" idx="10"/>
          </p:nvPr>
        </p:nvSpPr>
        <p:spPr/>
        <p:txBody>
          <a:bodyPr/>
          <a:lstStyle/>
          <a:p>
            <a:fld id="{97E69974-3D15-40F2-B193-A9FF28055804}" type="slidenum">
              <a:rPr lang="en-US" smtClean="0"/>
              <a:t>65</a:t>
            </a:fld>
            <a:endParaRPr lang="en-US"/>
          </a:p>
        </p:txBody>
      </p:sp>
    </p:spTree>
    <p:extLst>
      <p:ext uri="{BB962C8B-B14F-4D97-AF65-F5344CB8AC3E}">
        <p14:creationId xmlns:p14="http://schemas.microsoft.com/office/powerpoint/2010/main" val="19064180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Hazor</a:t>
            </a:r>
            <a:r>
              <a:rPr lang="en-US" dirty="0" smtClean="0"/>
              <a:t>,</a:t>
            </a:r>
            <a:r>
              <a:rPr lang="en-US" baseline="0" dirty="0" smtClean="0"/>
              <a:t> Megiddo, Gezer on the map.</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66</a:t>
            </a:fld>
            <a:endParaRPr lang="en-US"/>
          </a:p>
        </p:txBody>
      </p:sp>
    </p:spTree>
    <p:extLst>
      <p:ext uri="{BB962C8B-B14F-4D97-AF65-F5344CB8AC3E}">
        <p14:creationId xmlns:p14="http://schemas.microsoft.com/office/powerpoint/2010/main" val="19387486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Megiddo looked like. The plaque quotes</a:t>
            </a:r>
            <a:r>
              <a:rPr lang="en-US" baseline="0" dirty="0" smtClean="0"/>
              <a:t> 1 Kings 9:15, “</a:t>
            </a:r>
            <a:r>
              <a:rPr lang="en-US" dirty="0" smtClean="0"/>
              <a:t>Here is the account of the forced labor King Solomon conscripted to build the </a:t>
            </a:r>
            <a:r>
              <a:rPr lang="en-US" dirty="0" err="1" smtClean="0"/>
              <a:t>Lordʼs</a:t>
            </a:r>
            <a:r>
              <a:rPr lang="en-US" dirty="0" smtClean="0"/>
              <a:t> temple, his own palace, the supporting terraces, the wall of Jerusalem, and </a:t>
            </a:r>
            <a:r>
              <a:rPr lang="en-US" dirty="0" err="1" smtClean="0"/>
              <a:t>Hazor</a:t>
            </a:r>
            <a:r>
              <a:rPr lang="en-US" dirty="0" smtClean="0"/>
              <a:t>, Megiddo and Gezer.</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68</a:t>
            </a:fld>
            <a:endParaRPr lang="en-US"/>
          </a:p>
        </p:txBody>
      </p:sp>
    </p:spTree>
    <p:extLst>
      <p:ext uri="{BB962C8B-B14F-4D97-AF65-F5344CB8AC3E}">
        <p14:creationId xmlns:p14="http://schemas.microsoft.com/office/powerpoint/2010/main" val="36080290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Armageddon comes</a:t>
            </a:r>
            <a:r>
              <a:rPr lang="en-US" baseline="0" dirty="0" smtClean="0"/>
              <a:t> from </a:t>
            </a:r>
            <a:r>
              <a:rPr lang="en-US" baseline="0" dirty="0" err="1" smtClean="0"/>
              <a:t>har</a:t>
            </a:r>
            <a:r>
              <a:rPr lang="en-US" baseline="0" dirty="0" smtClean="0"/>
              <a:t> ‘range of hills’ + Megiddo.</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71</a:t>
            </a:fld>
            <a:endParaRPr lang="en-US"/>
          </a:p>
        </p:txBody>
      </p:sp>
    </p:spTree>
    <p:extLst>
      <p:ext uri="{BB962C8B-B14F-4D97-AF65-F5344CB8AC3E}">
        <p14:creationId xmlns:p14="http://schemas.microsoft.com/office/powerpoint/2010/main" val="24325805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Next slide: highlighting “Dan,” “</a:t>
            </a:r>
            <a:r>
              <a:rPr lang="en-US" dirty="0" err="1" smtClean="0"/>
              <a:t>Jereboam</a:t>
            </a:r>
            <a:r>
              <a:rPr lang="en-US" baseline="0" dirty="0" smtClean="0"/>
              <a:t> built shrines on high places,” and “at the high places.”</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72</a:t>
            </a:fld>
            <a:endParaRPr lang="en-US"/>
          </a:p>
        </p:txBody>
      </p:sp>
    </p:spTree>
    <p:extLst>
      <p:ext uri="{BB962C8B-B14F-4D97-AF65-F5344CB8AC3E}">
        <p14:creationId xmlns:p14="http://schemas.microsoft.com/office/powerpoint/2010/main" val="31903258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Mount Carmel on the map.</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77</a:t>
            </a:fld>
            <a:endParaRPr lang="en-US"/>
          </a:p>
        </p:txBody>
      </p:sp>
    </p:spTree>
    <p:extLst>
      <p:ext uri="{BB962C8B-B14F-4D97-AF65-F5344CB8AC3E}">
        <p14:creationId xmlns:p14="http://schemas.microsoft.com/office/powerpoint/2010/main" val="15726866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Lachish on the</a:t>
            </a:r>
            <a:r>
              <a:rPr lang="en-US" baseline="0" dirty="0" smtClean="0"/>
              <a:t> map.</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79</a:t>
            </a:fld>
            <a:endParaRPr lang="en-US"/>
          </a:p>
        </p:txBody>
      </p:sp>
    </p:spTree>
    <p:extLst>
      <p:ext uri="{BB962C8B-B14F-4D97-AF65-F5344CB8AC3E}">
        <p14:creationId xmlns:p14="http://schemas.microsoft.com/office/powerpoint/2010/main" val="7241668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Lachish, one of the fortified cities of Israel.</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81</a:t>
            </a:fld>
            <a:endParaRPr lang="en-US"/>
          </a:p>
        </p:txBody>
      </p:sp>
    </p:spTree>
    <p:extLst>
      <p:ext uri="{BB962C8B-B14F-4D97-AF65-F5344CB8AC3E}">
        <p14:creationId xmlns:p14="http://schemas.microsoft.com/office/powerpoint/2010/main" val="17430576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Siege ramp.</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85</a:t>
            </a:fld>
            <a:endParaRPr lang="en-US"/>
          </a:p>
        </p:txBody>
      </p:sp>
    </p:spTree>
    <p:extLst>
      <p:ext uri="{BB962C8B-B14F-4D97-AF65-F5344CB8AC3E}">
        <p14:creationId xmlns:p14="http://schemas.microsoft.com/office/powerpoint/2010/main" val="8197877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a:t>
            </a:r>
            <a:r>
              <a:rPr lang="en-US" baseline="0" dirty="0" smtClean="0"/>
              <a:t> D model of Masada.</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87</a:t>
            </a:fld>
            <a:endParaRPr lang="en-US"/>
          </a:p>
        </p:txBody>
      </p:sp>
    </p:spTree>
    <p:extLst>
      <p:ext uri="{BB962C8B-B14F-4D97-AF65-F5344CB8AC3E}">
        <p14:creationId xmlns:p14="http://schemas.microsoft.com/office/powerpoint/2010/main" val="21989372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Ascending to Masada.</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88</a:t>
            </a:fld>
            <a:endParaRPr lang="en-US"/>
          </a:p>
        </p:txBody>
      </p:sp>
    </p:spTree>
    <p:extLst>
      <p:ext uri="{BB962C8B-B14F-4D97-AF65-F5344CB8AC3E}">
        <p14:creationId xmlns:p14="http://schemas.microsoft.com/office/powerpoint/2010/main" val="12483878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Siege ramp.</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90</a:t>
            </a:fld>
            <a:endParaRPr lang="en-US"/>
          </a:p>
        </p:txBody>
      </p:sp>
    </p:spTree>
    <p:extLst>
      <p:ext uri="{BB962C8B-B14F-4D97-AF65-F5344CB8AC3E}">
        <p14:creationId xmlns:p14="http://schemas.microsoft.com/office/powerpoint/2010/main" val="9551387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Mikveh</a:t>
            </a:r>
            <a:r>
              <a:rPr lang="en-US" dirty="0" smtClean="0"/>
              <a:t>.</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94</a:t>
            </a:fld>
            <a:endParaRPr lang="en-US"/>
          </a:p>
        </p:txBody>
      </p:sp>
    </p:spTree>
    <p:extLst>
      <p:ext uri="{BB962C8B-B14F-4D97-AF65-F5344CB8AC3E}">
        <p14:creationId xmlns:p14="http://schemas.microsoft.com/office/powerpoint/2010/main" val="28666613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Qumran cave where some</a:t>
            </a:r>
            <a:r>
              <a:rPr lang="en-US" baseline="0" dirty="0" smtClean="0"/>
              <a:t> of the Dead Sea Scrolls were found.</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95</a:t>
            </a:fld>
            <a:endParaRPr lang="en-US"/>
          </a:p>
        </p:txBody>
      </p:sp>
    </p:spTree>
    <p:extLst>
      <p:ext uri="{BB962C8B-B14F-4D97-AF65-F5344CB8AC3E}">
        <p14:creationId xmlns:p14="http://schemas.microsoft.com/office/powerpoint/2010/main" val="25776694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Shepherds’ Cave, overlooking Bethlehem</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104</a:t>
            </a:fld>
            <a:endParaRPr lang="en-US"/>
          </a:p>
        </p:txBody>
      </p:sp>
    </p:spTree>
    <p:extLst>
      <p:ext uri="{BB962C8B-B14F-4D97-AF65-F5344CB8AC3E}">
        <p14:creationId xmlns:p14="http://schemas.microsoft.com/office/powerpoint/2010/main" val="15671058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Sermon on the Mount</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107</a:t>
            </a:fld>
            <a:endParaRPr lang="en-US"/>
          </a:p>
        </p:txBody>
      </p:sp>
    </p:spTree>
    <p:extLst>
      <p:ext uri="{BB962C8B-B14F-4D97-AF65-F5344CB8AC3E}">
        <p14:creationId xmlns:p14="http://schemas.microsoft.com/office/powerpoint/2010/main" val="4090849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Gerezim</a:t>
            </a:r>
            <a:r>
              <a:rPr lang="en-US" dirty="0" smtClean="0"/>
              <a:t> was,</a:t>
            </a:r>
            <a:r>
              <a:rPr lang="en-US" baseline="0" dirty="0" smtClean="0"/>
              <a:t> and is, the sacred mountain of the Samaritans. They equate it with Mount Moriah. Hundreds of years before the time of Christ they had a temple there, where they celebrated holy festivals such as the Feast of Passover, Pentecost, and the Feast of Tabernacles. That is what the Samaritan woman was referring to in John 4:20.</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111</a:t>
            </a:fld>
            <a:endParaRPr lang="en-US"/>
          </a:p>
        </p:txBody>
      </p:sp>
    </p:spTree>
    <p:extLst>
      <p:ext uri="{BB962C8B-B14F-4D97-AF65-F5344CB8AC3E}">
        <p14:creationId xmlns:p14="http://schemas.microsoft.com/office/powerpoint/2010/main" val="6901281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Mount Gerizim, which the Samaritans considered a holy mountain</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112</a:t>
            </a:fld>
            <a:endParaRPr lang="en-US"/>
          </a:p>
        </p:txBody>
      </p:sp>
    </p:spTree>
    <p:extLst>
      <p:ext uri="{BB962C8B-B14F-4D97-AF65-F5344CB8AC3E}">
        <p14:creationId xmlns:p14="http://schemas.microsoft.com/office/powerpoint/2010/main" val="20768187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Caesarea Philippi</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114</a:t>
            </a:fld>
            <a:endParaRPr lang="en-US"/>
          </a:p>
        </p:txBody>
      </p:sp>
    </p:spTree>
    <p:extLst>
      <p:ext uri="{BB962C8B-B14F-4D97-AF65-F5344CB8AC3E}">
        <p14:creationId xmlns:p14="http://schemas.microsoft.com/office/powerpoint/2010/main" val="8267121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Grotto of Pan</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115</a:t>
            </a:fld>
            <a:endParaRPr lang="en-US"/>
          </a:p>
        </p:txBody>
      </p:sp>
    </p:spTree>
    <p:extLst>
      <p:ext uri="{BB962C8B-B14F-4D97-AF65-F5344CB8AC3E}">
        <p14:creationId xmlns:p14="http://schemas.microsoft.com/office/powerpoint/2010/main" val="7124648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Site of the Transfiguration</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119</a:t>
            </a:fld>
            <a:endParaRPr lang="en-US"/>
          </a:p>
        </p:txBody>
      </p:sp>
    </p:spTree>
    <p:extLst>
      <p:ext uri="{BB962C8B-B14F-4D97-AF65-F5344CB8AC3E}">
        <p14:creationId xmlns:p14="http://schemas.microsoft.com/office/powerpoint/2010/main" val="1555059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Back to Jerusalem,</a:t>
            </a:r>
            <a:r>
              <a:rPr lang="en-US" baseline="0" dirty="0" smtClean="0"/>
              <a:t> and the Garden of </a:t>
            </a:r>
            <a:r>
              <a:rPr lang="en-US" baseline="0" dirty="0" err="1" smtClean="0"/>
              <a:t>Gethsemene</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121</a:t>
            </a:fld>
            <a:endParaRPr lang="en-US"/>
          </a:p>
        </p:txBody>
      </p:sp>
    </p:spTree>
    <p:extLst>
      <p:ext uri="{BB962C8B-B14F-4D97-AF65-F5344CB8AC3E}">
        <p14:creationId xmlns:p14="http://schemas.microsoft.com/office/powerpoint/2010/main" val="94714519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Location of Garden of </a:t>
            </a:r>
            <a:r>
              <a:rPr lang="en-US" dirty="0" err="1" smtClean="0"/>
              <a:t>Gethsemene</a:t>
            </a:r>
            <a:r>
              <a:rPr lang="en-US" dirty="0" smtClean="0"/>
              <a:t>.</a:t>
            </a:r>
            <a:endParaRPr lang="en-US" dirty="0"/>
          </a:p>
        </p:txBody>
      </p:sp>
      <p:sp>
        <p:nvSpPr>
          <p:cNvPr id="4" name="Slide Number Placeholder 3"/>
          <p:cNvSpPr>
            <a:spLocks noGrp="1"/>
          </p:cNvSpPr>
          <p:nvPr>
            <p:ph type="sldNum" sz="quarter" idx="10"/>
          </p:nvPr>
        </p:nvSpPr>
        <p:spPr/>
        <p:txBody>
          <a:bodyPr/>
          <a:lstStyle/>
          <a:p>
            <a:fld id="{97E69974-3D15-40F2-B193-A9FF28055804}" type="slidenum">
              <a:rPr lang="en-US" smtClean="0"/>
              <a:t>122</a:t>
            </a:fld>
            <a:endParaRPr lang="en-US"/>
          </a:p>
        </p:txBody>
      </p:sp>
    </p:spTree>
    <p:extLst>
      <p:ext uri="{BB962C8B-B14F-4D97-AF65-F5344CB8AC3E}">
        <p14:creationId xmlns:p14="http://schemas.microsoft.com/office/powerpoint/2010/main" val="459959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3925176-7FD7-4955-81D1-8DB44598B6F2}" type="datetimeFigureOut">
              <a:rPr lang="en-US" smtClean="0"/>
              <a:t>4/10/2019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1693314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3925176-7FD7-4955-81D1-8DB44598B6F2}" type="datetimeFigureOut">
              <a:rPr lang="en-US" smtClean="0"/>
              <a:t>4/10/2019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2783322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3925176-7FD7-4955-81D1-8DB44598B6F2}" type="datetimeFigureOut">
              <a:rPr lang="en-US" smtClean="0"/>
              <a:t>4/10/2019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4256254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3925176-7FD7-4955-81D1-8DB44598B6F2}" type="datetimeFigureOut">
              <a:rPr lang="en-US" smtClean="0"/>
              <a:t>4/10/2019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3607998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3925176-7FD7-4955-81D1-8DB44598B6F2}" type="datetimeFigureOut">
              <a:rPr lang="en-US" smtClean="0"/>
              <a:t>4/10/2019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807428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3925176-7FD7-4955-81D1-8DB44598B6F2}" type="datetimeFigureOut">
              <a:rPr lang="en-US" smtClean="0"/>
              <a:t>4/10/2019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2220064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925176-7FD7-4955-81D1-8DB44598B6F2}" type="datetimeFigureOut">
              <a:rPr lang="en-US" smtClean="0"/>
              <a:t>4/10/2019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1079914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3925176-7FD7-4955-81D1-8DB44598B6F2}" type="datetimeFigureOut">
              <a:rPr lang="en-US" smtClean="0"/>
              <a:t>4/10/2019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53360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3925176-7FD7-4955-81D1-8DB44598B6F2}" type="datetimeFigureOut">
              <a:rPr lang="en-US" smtClean="0"/>
              <a:t>4/10/2019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249407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3925176-7FD7-4955-81D1-8DB44598B6F2}" type="datetimeFigureOut">
              <a:rPr lang="en-US" smtClean="0"/>
              <a:t>4/10/2019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3848895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3925176-7FD7-4955-81D1-8DB44598B6F2}" type="datetimeFigureOut">
              <a:rPr lang="en-US" smtClean="0"/>
              <a:t>4/10/2019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D70567-C69A-4C42-AC31-1D75CF0F6EA4}" type="slidenum">
              <a:rPr lang="en-US" smtClean="0"/>
              <a:t>‹#›</a:t>
            </a:fld>
            <a:endParaRPr lang="en-US"/>
          </a:p>
        </p:txBody>
      </p:sp>
    </p:spTree>
    <p:extLst>
      <p:ext uri="{BB962C8B-B14F-4D97-AF65-F5344CB8AC3E}">
        <p14:creationId xmlns:p14="http://schemas.microsoft.com/office/powerpoint/2010/main" val="2453869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925176-7FD7-4955-81D1-8DB44598B6F2}" type="datetimeFigureOut">
              <a:rPr lang="en-US" smtClean="0"/>
              <a:t>4/10/2019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D70567-C69A-4C42-AC31-1D75CF0F6EA4}" type="slidenum">
              <a:rPr lang="en-US" smtClean="0"/>
              <a:t>‹#›</a:t>
            </a:fld>
            <a:endParaRPr lang="en-US"/>
          </a:p>
        </p:txBody>
      </p:sp>
    </p:spTree>
    <p:extLst>
      <p:ext uri="{BB962C8B-B14F-4D97-AF65-F5344CB8AC3E}">
        <p14:creationId xmlns:p14="http://schemas.microsoft.com/office/powerpoint/2010/main" val="22285976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package" Target="../embeddings/Microsoft_Word_Document1.doc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10.emf"/><Relationship Id="rId4" Type="http://schemas.openxmlformats.org/officeDocument/2006/relationships/package" Target="../embeddings/Microsoft_Word_Document2.docx"/></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package" Target="../embeddings/Microsoft_Word_Document3.docx"/><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13.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package" Target="../embeddings/Microsoft_Word_Document4.docx"/><Relationship Id="rId2" Type="http://schemas.openxmlformats.org/officeDocument/2006/relationships/slideLayout" Target="../slideLayouts/slideLayout7.xml"/><Relationship Id="rId1" Type="http://schemas.openxmlformats.org/officeDocument/2006/relationships/vmlDrawing" Target="../drawings/vmlDrawing4.vml"/><Relationship Id="rId4" Type="http://schemas.openxmlformats.org/officeDocument/2006/relationships/image" Target="../media/image13.emf"/></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package" Target="../embeddings/Microsoft_Word_Document5.docx"/><Relationship Id="rId2" Type="http://schemas.openxmlformats.org/officeDocument/2006/relationships/slideLayout" Target="../slideLayouts/slideLayout7.xml"/><Relationship Id="rId1" Type="http://schemas.openxmlformats.org/officeDocument/2006/relationships/vmlDrawing" Target="../drawings/vmlDrawing5.vml"/><Relationship Id="rId4" Type="http://schemas.openxmlformats.org/officeDocument/2006/relationships/image" Target="../media/image13.emf"/></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package" Target="../embeddings/Microsoft_Word_Document6.docx"/><Relationship Id="rId2" Type="http://schemas.openxmlformats.org/officeDocument/2006/relationships/slideLayout" Target="../slideLayouts/slideLayout7.xml"/><Relationship Id="rId1" Type="http://schemas.openxmlformats.org/officeDocument/2006/relationships/vmlDrawing" Target="../drawings/vmlDrawing6.vml"/><Relationship Id="rId4" Type="http://schemas.openxmlformats.org/officeDocument/2006/relationships/image" Target="../media/image13.emf"/></Relationships>
</file>

<file path=ppt/slides/_rels/slide3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package" Target="../embeddings/Microsoft_Word_Document7.docx"/><Relationship Id="rId2" Type="http://schemas.openxmlformats.org/officeDocument/2006/relationships/slideLayout" Target="../slideLayouts/slideLayout7.xml"/><Relationship Id="rId1" Type="http://schemas.openxmlformats.org/officeDocument/2006/relationships/vmlDrawing" Target="../drawings/vmlDrawing7.vml"/><Relationship Id="rId4" Type="http://schemas.openxmlformats.org/officeDocument/2006/relationships/image" Target="../media/image13.emf"/></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microsoft.com/office/2007/relationships/hdphoto" Target="../media/hdphoto6.wdp"/></Relationships>
</file>

<file path=ppt/slides/_rels/slide4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package" Target="../embeddings/Microsoft_Word_Document8.docx"/><Relationship Id="rId2" Type="http://schemas.openxmlformats.org/officeDocument/2006/relationships/slideLayout" Target="../slideLayouts/slideLayout7.xml"/><Relationship Id="rId1" Type="http://schemas.openxmlformats.org/officeDocument/2006/relationships/vmlDrawing" Target="../drawings/vmlDrawing8.vml"/><Relationship Id="rId4" Type="http://schemas.openxmlformats.org/officeDocument/2006/relationships/image" Target="../media/image13.emf"/></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microsoft.com/office/2007/relationships/hdphoto" Target="../media/hdphoto12.wdp"/></Relationships>
</file>

<file path=ppt/slides/_rels/slide88.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image" Target="../media/image60.png"/><Relationship Id="rId7" Type="http://schemas.openxmlformats.org/officeDocument/2006/relationships/image" Target="../media/image64.jpeg"/><Relationship Id="rId2" Type="http://schemas.openxmlformats.org/officeDocument/2006/relationships/image" Target="../media/image59.jpeg"/><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jpeg"/><Relationship Id="rId10" Type="http://schemas.openxmlformats.org/officeDocument/2006/relationships/image" Target="../media/image67.png"/><Relationship Id="rId4" Type="http://schemas.openxmlformats.org/officeDocument/2006/relationships/image" Target="../media/image61.png"/><Relationship Id="rId9" Type="http://schemas.openxmlformats.org/officeDocument/2006/relationships/image" Target="../media/image66.png"/></Relationships>
</file>

<file path=ppt/slides/_rels/slide10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jpg"/><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75.jp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76.jp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2" Type="http://schemas.openxmlformats.org/officeDocument/2006/relationships/image" Target="../media/image83.jp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2" Type="http://schemas.openxmlformats.org/officeDocument/2006/relationships/image" Target="../media/image86.jpg"/><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8000" b="-8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81000"/>
            <a:ext cx="9144000" cy="1162658"/>
          </a:xfrm>
        </p:spPr>
        <p:txBody>
          <a:bodyPr/>
          <a:lstStyle/>
          <a:p>
            <a:r>
              <a:rPr lang="en-US" b="1" dirty="0" smtClean="0">
                <a:solidFill>
                  <a:schemeClr val="tx1">
                    <a:lumMod val="75000"/>
                    <a:lumOff val="25000"/>
                  </a:schemeClr>
                </a:solidFill>
              </a:rPr>
              <a:t>High Places of the Holy Land</a:t>
            </a:r>
            <a:endParaRPr lang="en-US" b="1" dirty="0">
              <a:solidFill>
                <a:schemeClr val="tx1">
                  <a:lumMod val="75000"/>
                  <a:lumOff val="25000"/>
                </a:schemeClr>
              </a:solidFill>
            </a:endParaRPr>
          </a:p>
        </p:txBody>
      </p:sp>
      <p:sp>
        <p:nvSpPr>
          <p:cNvPr id="4" name="TextBox 3"/>
          <p:cNvSpPr txBox="1"/>
          <p:nvPr/>
        </p:nvSpPr>
        <p:spPr>
          <a:xfrm>
            <a:off x="2921093" y="1656624"/>
            <a:ext cx="6618649" cy="1569660"/>
          </a:xfrm>
          <a:prstGeom prst="rect">
            <a:avLst/>
          </a:prstGeom>
          <a:noFill/>
        </p:spPr>
        <p:txBody>
          <a:bodyPr wrap="square" rtlCol="0">
            <a:spAutoFit/>
          </a:bodyPr>
          <a:lstStyle/>
          <a:p>
            <a:r>
              <a:rPr lang="en-US" sz="3600" b="1" dirty="0" smtClean="0">
                <a:solidFill>
                  <a:schemeClr val="tx1">
                    <a:lumMod val="75000"/>
                    <a:lumOff val="25000"/>
                  </a:schemeClr>
                </a:solidFill>
              </a:rPr>
              <a:t>I lift up my eyes to the hills—</a:t>
            </a:r>
          </a:p>
          <a:p>
            <a:r>
              <a:rPr lang="en-US" sz="3600" b="1" dirty="0" smtClean="0">
                <a:solidFill>
                  <a:schemeClr val="tx1">
                    <a:lumMod val="75000"/>
                    <a:lumOff val="25000"/>
                  </a:schemeClr>
                </a:solidFill>
              </a:rPr>
              <a:t>Where does my help come from?</a:t>
            </a:r>
          </a:p>
          <a:p>
            <a:pPr algn="r"/>
            <a:r>
              <a:rPr lang="en-US" sz="2400" b="1" dirty="0" smtClean="0">
                <a:solidFill>
                  <a:schemeClr val="tx1">
                    <a:lumMod val="75000"/>
                    <a:lumOff val="25000"/>
                  </a:schemeClr>
                </a:solidFill>
              </a:rPr>
              <a:t>Psalm 121:1</a:t>
            </a:r>
            <a:endParaRPr lang="en-US" sz="2400" b="1" dirty="0">
              <a:solidFill>
                <a:schemeClr val="tx1">
                  <a:lumMod val="75000"/>
                  <a:lumOff val="25000"/>
                </a:schemeClr>
              </a:solidFill>
            </a:endParaRPr>
          </a:p>
        </p:txBody>
      </p:sp>
    </p:spTree>
    <p:extLst>
      <p:ext uri="{BB962C8B-B14F-4D97-AF65-F5344CB8AC3E}">
        <p14:creationId xmlns:p14="http://schemas.microsoft.com/office/powerpoint/2010/main" val="42268258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8000" b="-8000"/>
          </a:stretch>
        </a:blipFill>
        <a:effectLst/>
      </p:bgPr>
    </p:bg>
    <p:spTree>
      <p:nvGrpSpPr>
        <p:cNvPr id="1" name=""/>
        <p:cNvGrpSpPr/>
        <p:nvPr/>
      </p:nvGrpSpPr>
      <p:grpSpPr>
        <a:xfrm>
          <a:off x="0" y="0"/>
          <a:ext cx="0" cy="0"/>
          <a:chOff x="0" y="0"/>
          <a:chExt cx="0" cy="0"/>
        </a:xfrm>
      </p:grpSpPr>
      <p:sp>
        <p:nvSpPr>
          <p:cNvPr id="5" name="TextBox 4"/>
          <p:cNvSpPr txBox="1"/>
          <p:nvPr/>
        </p:nvSpPr>
        <p:spPr>
          <a:xfrm>
            <a:off x="1888959" y="495796"/>
            <a:ext cx="8879304" cy="2862322"/>
          </a:xfrm>
          <a:prstGeom prst="rect">
            <a:avLst/>
          </a:prstGeom>
          <a:noFill/>
        </p:spPr>
        <p:txBody>
          <a:bodyPr wrap="square" rtlCol="0">
            <a:spAutoFit/>
          </a:bodyPr>
          <a:lstStyle/>
          <a:p>
            <a:r>
              <a:rPr lang="en-US" sz="3600" b="1" dirty="0" smtClean="0">
                <a:solidFill>
                  <a:schemeClr val="tx1">
                    <a:lumMod val="75000"/>
                    <a:lumOff val="25000"/>
                  </a:schemeClr>
                </a:solidFill>
              </a:rPr>
              <a:t>Where can I go from your Spirit?</a:t>
            </a:r>
          </a:p>
          <a:p>
            <a:r>
              <a:rPr lang="en-US" sz="3600" b="1" dirty="0" smtClean="0">
                <a:solidFill>
                  <a:schemeClr val="tx1">
                    <a:lumMod val="75000"/>
                    <a:lumOff val="25000"/>
                  </a:schemeClr>
                </a:solidFill>
              </a:rPr>
              <a:t>Where can I flee from your presence?</a:t>
            </a:r>
          </a:p>
          <a:p>
            <a:r>
              <a:rPr lang="en-US" sz="3600" b="1" dirty="0" smtClean="0">
                <a:solidFill>
                  <a:schemeClr val="tx1">
                    <a:lumMod val="75000"/>
                    <a:lumOff val="25000"/>
                  </a:schemeClr>
                </a:solidFill>
              </a:rPr>
              <a:t>If I go up to the heavens, you are there.</a:t>
            </a:r>
          </a:p>
          <a:p>
            <a:r>
              <a:rPr lang="en-US" sz="3600" b="1" dirty="0" smtClean="0">
                <a:solidFill>
                  <a:schemeClr val="tx1">
                    <a:lumMod val="75000"/>
                    <a:lumOff val="25000"/>
                  </a:schemeClr>
                </a:solidFill>
              </a:rPr>
              <a:t>If I make my bed in the depths, you are there.</a:t>
            </a:r>
          </a:p>
          <a:p>
            <a:pPr algn="r"/>
            <a:r>
              <a:rPr lang="en-US" sz="3200" b="1" dirty="0" smtClean="0">
                <a:solidFill>
                  <a:schemeClr val="tx1">
                    <a:lumMod val="75000"/>
                    <a:lumOff val="25000"/>
                  </a:schemeClr>
                </a:solidFill>
              </a:rPr>
              <a:t>Psalm </a:t>
            </a:r>
            <a:r>
              <a:rPr lang="en-US" sz="3200" b="1" dirty="0">
                <a:solidFill>
                  <a:schemeClr val="tx1">
                    <a:lumMod val="75000"/>
                    <a:lumOff val="25000"/>
                  </a:schemeClr>
                </a:solidFill>
              </a:rPr>
              <a:t>139:7–8</a:t>
            </a:r>
          </a:p>
        </p:txBody>
      </p:sp>
    </p:spTree>
    <p:extLst>
      <p:ext uri="{BB962C8B-B14F-4D97-AF65-F5344CB8AC3E}">
        <p14:creationId xmlns:p14="http://schemas.microsoft.com/office/powerpoint/2010/main" val="24248789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2593006724"/>
              </p:ext>
            </p:extLst>
          </p:nvPr>
        </p:nvGraphicFramePr>
        <p:xfrm>
          <a:off x="1877438" y="33704"/>
          <a:ext cx="8505553" cy="6804839"/>
        </p:xfrm>
        <a:graphic>
          <a:graphicData uri="http://schemas.openxmlformats.org/presentationml/2006/ole">
            <mc:AlternateContent xmlns:mc="http://schemas.openxmlformats.org/markup-compatibility/2006">
              <mc:Choice xmlns:v="urn:schemas-microsoft-com:vml" Requires="v">
                <p:oleObj spid="_x0000_s1087" name="Document" r:id="rId3" imgW="9144000" imgH="7315200" progId="Word.Document.12">
                  <p:embed/>
                </p:oleObj>
              </mc:Choice>
              <mc:Fallback>
                <p:oleObj name="Document" r:id="rId3" imgW="9144000" imgH="7315200" progId="Word.Document.12">
                  <p:embed/>
                  <p:pic>
                    <p:nvPicPr>
                      <p:cNvPr id="0" name=""/>
                      <p:cNvPicPr/>
                      <p:nvPr/>
                    </p:nvPicPr>
                    <p:blipFill>
                      <a:blip r:embed="rId4"/>
                      <a:stretch>
                        <a:fillRect/>
                      </a:stretch>
                    </p:blipFill>
                    <p:spPr>
                      <a:xfrm>
                        <a:off x="1877438" y="33704"/>
                        <a:ext cx="8505553" cy="6804839"/>
                      </a:xfrm>
                      <a:prstGeom prst="rect">
                        <a:avLst/>
                      </a:prstGeom>
                    </p:spPr>
                  </p:pic>
                </p:oleObj>
              </mc:Fallback>
            </mc:AlternateContent>
          </a:graphicData>
        </a:graphic>
      </p:graphicFrame>
    </p:spTree>
    <p:extLst>
      <p:ext uri="{BB962C8B-B14F-4D97-AF65-F5344CB8AC3E}">
        <p14:creationId xmlns:p14="http://schemas.microsoft.com/office/powerpoint/2010/main" val="323307574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0536" y="0"/>
            <a:ext cx="3690927" cy="6858000"/>
          </a:xfrm>
          <a:prstGeom prst="rect">
            <a:avLst/>
          </a:prstGeom>
        </p:spPr>
      </p:pic>
    </p:spTree>
    <p:extLst>
      <p:ext uri="{BB962C8B-B14F-4D97-AF65-F5344CB8AC3E}">
        <p14:creationId xmlns:p14="http://schemas.microsoft.com/office/powerpoint/2010/main" val="341190457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BEBA8EAE-BF5A-486C-A8C5-ECC9F3942E4B}">
                <a14:imgProps xmlns:a14="http://schemas.microsoft.com/office/drawing/2010/main">
                  <a14:imgLayer r:embed="rId4">
                    <a14:imgEffect>
                      <a14:brightnessContrast bright="11000"/>
                    </a14:imgEffect>
                  </a14:imgLayer>
                </a14:imgProps>
              </a:ext>
              <a:ext uri="{28A0092B-C50C-407E-A947-70E740481C1C}">
                <a14:useLocalDpi xmlns:a14="http://schemas.microsoft.com/office/drawing/2010/main" val="0"/>
              </a:ext>
            </a:extLst>
          </a:blip>
          <a:stretch>
            <a:fillRect/>
          </a:stretch>
        </p:blipFill>
        <p:spPr>
          <a:xfrm>
            <a:off x="4812955" y="0"/>
            <a:ext cx="2566090" cy="6858000"/>
          </a:xfrm>
          <a:prstGeom prst="rect">
            <a:avLst/>
          </a:prstGeom>
        </p:spPr>
      </p:pic>
    </p:spTree>
    <p:extLst>
      <p:ext uri="{BB962C8B-B14F-4D97-AF65-F5344CB8AC3E}">
        <p14:creationId xmlns:p14="http://schemas.microsoft.com/office/powerpoint/2010/main" val="16006717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028" y="0"/>
            <a:ext cx="13026920" cy="6858000"/>
          </a:xfrm>
          <a:prstGeom prst="rect">
            <a:avLst/>
          </a:prstGeom>
        </p:spPr>
      </p:pic>
    </p:spTree>
    <p:extLst>
      <p:ext uri="{BB962C8B-B14F-4D97-AF65-F5344CB8AC3E}">
        <p14:creationId xmlns:p14="http://schemas.microsoft.com/office/powerpoint/2010/main" val="258953272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withEffect">
                                  <p:stCondLst>
                                    <p:cond delay="0"/>
                                  </p:stCondLst>
                                  <p:childTnLst>
                                    <p:animScale>
                                      <p:cBhvr>
                                        <p:cTn id="6" dur="4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97" y="0"/>
            <a:ext cx="2806206" cy="6858000"/>
          </a:xfrm>
          <a:prstGeom prst="rect">
            <a:avLst/>
          </a:prstGeom>
        </p:spPr>
      </p:pic>
    </p:spTree>
    <p:extLst>
      <p:ext uri="{BB962C8B-B14F-4D97-AF65-F5344CB8AC3E}">
        <p14:creationId xmlns:p14="http://schemas.microsoft.com/office/powerpoint/2010/main" val="261425794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92897" y="0"/>
            <a:ext cx="2806206" cy="6858000"/>
          </a:xfrm>
          <a:prstGeom prst="rect">
            <a:avLst/>
          </a:prstGeom>
        </p:spPr>
      </p:pic>
    </p:spTree>
    <p:extLst>
      <p:ext uri="{BB962C8B-B14F-4D97-AF65-F5344CB8AC3E}">
        <p14:creationId xmlns:p14="http://schemas.microsoft.com/office/powerpoint/2010/main" val="207664254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241" y="277792"/>
            <a:ext cx="11632558" cy="6186309"/>
          </a:xfrm>
          <a:prstGeom prst="rect">
            <a:avLst/>
          </a:prstGeom>
          <a:noFill/>
        </p:spPr>
        <p:txBody>
          <a:bodyPr wrap="square" rtlCol="0">
            <a:spAutoFit/>
          </a:bodyPr>
          <a:lstStyle/>
          <a:p>
            <a:r>
              <a:rPr lang="en-US" sz="3600" smtClean="0">
                <a:solidFill>
                  <a:schemeClr val="bg1"/>
                </a:solidFill>
              </a:rPr>
              <a:t>The Lord said to Abram after Lot had parted from him, </a:t>
            </a:r>
          </a:p>
          <a:p>
            <a:r>
              <a:rPr lang="en-US" sz="3600" smtClean="0">
                <a:solidFill>
                  <a:schemeClr val="bg1"/>
                </a:solidFill>
              </a:rPr>
              <a:t>“Lift up your eyes from where you are and look north and south, east and west.</a:t>
            </a:r>
            <a:r>
              <a:rPr lang="en-US" sz="3200" smtClean="0"/>
              <a:t>*</a:t>
            </a:r>
            <a:r>
              <a:rPr lang="en-US" sz="3200" smtClean="0">
                <a:solidFill>
                  <a:schemeClr val="bg1"/>
                </a:solidFill>
              </a:rPr>
              <a:t> </a:t>
            </a:r>
            <a:r>
              <a:rPr lang="en-US" sz="3600" smtClean="0">
                <a:solidFill>
                  <a:schemeClr val="bg1"/>
                </a:solidFill>
              </a:rPr>
              <a:t>All the land that you see I will give to you and your offspring l forever. I will make your offspring like the dust of the earth, so that if anyone could count the dust, then your offspring could be counted. Go, walk through the length and breadth of the land, for I am giving it to you.”</a:t>
            </a:r>
          </a:p>
          <a:p>
            <a:pPr algn="r"/>
            <a:r>
              <a:rPr lang="en-US" sz="3600" smtClean="0">
                <a:solidFill>
                  <a:schemeClr val="bg1"/>
                </a:solidFill>
              </a:rPr>
              <a:t>(Genesis 13:14-17)</a:t>
            </a:r>
          </a:p>
          <a:p>
            <a:endParaRPr lang="en-US" sz="3600" smtClean="0">
              <a:solidFill>
                <a:schemeClr val="bg1"/>
              </a:solidFill>
            </a:endParaRPr>
          </a:p>
          <a:p>
            <a:r>
              <a:rPr lang="en-US" sz="3200" smtClean="0"/>
              <a:t>* </a:t>
            </a:r>
            <a:r>
              <a:rPr lang="en-US" sz="3600" smtClean="0"/>
              <a:t>literally, “toward Zaphon and toward the Negev and frontward and toward the sea.”</a:t>
            </a:r>
            <a:endParaRPr lang="en-US" sz="3600"/>
          </a:p>
        </p:txBody>
      </p:sp>
    </p:spTree>
    <p:extLst>
      <p:ext uri="{BB962C8B-B14F-4D97-AF65-F5344CB8AC3E}">
        <p14:creationId xmlns:p14="http://schemas.microsoft.com/office/powerpoint/2010/main" val="8547073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241" y="277792"/>
            <a:ext cx="11632558" cy="6186309"/>
          </a:xfrm>
          <a:prstGeom prst="rect">
            <a:avLst/>
          </a:prstGeom>
          <a:noFill/>
        </p:spPr>
        <p:txBody>
          <a:bodyPr wrap="square" rtlCol="0">
            <a:spAutoFit/>
          </a:bodyPr>
          <a:lstStyle/>
          <a:p>
            <a:r>
              <a:rPr lang="en-US" sz="3600" smtClean="0">
                <a:solidFill>
                  <a:schemeClr val="bg1"/>
                </a:solidFill>
              </a:rPr>
              <a:t>The Lord said to Abram after Lot had parted from him, </a:t>
            </a:r>
          </a:p>
          <a:p>
            <a:r>
              <a:rPr lang="en-US" sz="3600" smtClean="0">
                <a:solidFill>
                  <a:schemeClr val="bg1"/>
                </a:solidFill>
              </a:rPr>
              <a:t>“Lift up your eyes from where you are and look north and south, east and west.</a:t>
            </a:r>
            <a:r>
              <a:rPr lang="en-US" sz="3200" smtClean="0">
                <a:solidFill>
                  <a:schemeClr val="bg1"/>
                </a:solidFill>
              </a:rPr>
              <a:t>* </a:t>
            </a:r>
            <a:r>
              <a:rPr lang="en-US" sz="3600" smtClean="0">
                <a:solidFill>
                  <a:schemeClr val="bg1"/>
                </a:solidFill>
              </a:rPr>
              <a:t>All the land that you see I will give to you and your offspring l forever. I will make your offspring like the dust of the earth, so that if anyone could count the dust, </a:t>
            </a:r>
          </a:p>
          <a:p>
            <a:r>
              <a:rPr lang="en-US" sz="3600" smtClean="0">
                <a:solidFill>
                  <a:schemeClr val="bg1"/>
                </a:solidFill>
              </a:rPr>
              <a:t>then your offspring could be counted. Go, walk through the length and breadth of the land, for I am giving it to you.”</a:t>
            </a:r>
          </a:p>
          <a:p>
            <a:pPr algn="r"/>
            <a:r>
              <a:rPr lang="en-US" sz="3600" smtClean="0">
                <a:solidFill>
                  <a:schemeClr val="bg1"/>
                </a:solidFill>
              </a:rPr>
              <a:t>(Genesis 13:14-17)</a:t>
            </a:r>
          </a:p>
          <a:p>
            <a:endParaRPr lang="en-US" sz="3600" smtClean="0">
              <a:solidFill>
                <a:schemeClr val="bg1"/>
              </a:solidFill>
            </a:endParaRPr>
          </a:p>
          <a:p>
            <a:r>
              <a:rPr lang="en-US" sz="3200" smtClean="0">
                <a:solidFill>
                  <a:schemeClr val="bg1"/>
                </a:solidFill>
              </a:rPr>
              <a:t>* </a:t>
            </a:r>
            <a:r>
              <a:rPr lang="en-US" sz="3600" smtClean="0">
                <a:solidFill>
                  <a:schemeClr val="bg1"/>
                </a:solidFill>
              </a:rPr>
              <a:t>literally, “toward Zaphon and toward the Negev and frontward and toward the sea.”</a:t>
            </a:r>
            <a:endParaRPr lang="en-US" sz="3600">
              <a:solidFill>
                <a:schemeClr val="bg1"/>
              </a:solidFill>
            </a:endParaRPr>
          </a:p>
        </p:txBody>
      </p:sp>
    </p:spTree>
    <p:extLst>
      <p:ext uri="{BB962C8B-B14F-4D97-AF65-F5344CB8AC3E}">
        <p14:creationId xmlns:p14="http://schemas.microsoft.com/office/powerpoint/2010/main" val="22377575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020671"/>
          </a:xfrm>
          <a:prstGeom prst="rect">
            <a:avLst/>
          </a:prstGeom>
        </p:spPr>
      </p:pic>
    </p:spTree>
    <p:extLst>
      <p:ext uri="{BB962C8B-B14F-4D97-AF65-F5344CB8AC3E}">
        <p14:creationId xmlns:p14="http://schemas.microsoft.com/office/powerpoint/2010/main" val="67558162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4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25660" t="10229" r="14431" b="14240"/>
          <a:stretch/>
        </p:blipFill>
        <p:spPr>
          <a:xfrm>
            <a:off x="639410" y="-609600"/>
            <a:ext cx="10825337" cy="7677149"/>
          </a:xfrm>
          <a:prstGeom prst="rect">
            <a:avLst/>
          </a:prstGeom>
        </p:spPr>
      </p:pic>
    </p:spTree>
    <p:extLst>
      <p:ext uri="{BB962C8B-B14F-4D97-AF65-F5344CB8AC3E}">
        <p14:creationId xmlns:p14="http://schemas.microsoft.com/office/powerpoint/2010/main" val="14394991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4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0536" y="0"/>
            <a:ext cx="3690927" cy="6858000"/>
          </a:xfrm>
          <a:prstGeom prst="rect">
            <a:avLst/>
          </a:prstGeom>
        </p:spPr>
      </p:pic>
    </p:spTree>
    <p:extLst>
      <p:ext uri="{BB962C8B-B14F-4D97-AF65-F5344CB8AC3E}">
        <p14:creationId xmlns:p14="http://schemas.microsoft.com/office/powerpoint/2010/main" val="243054493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1181697681"/>
              </p:ext>
            </p:extLst>
          </p:nvPr>
        </p:nvGraphicFramePr>
        <p:xfrm>
          <a:off x="1877438" y="33704"/>
          <a:ext cx="8505553" cy="6804839"/>
        </p:xfrm>
        <a:graphic>
          <a:graphicData uri="http://schemas.openxmlformats.org/presentationml/2006/ole">
            <mc:AlternateContent xmlns:mc="http://schemas.openxmlformats.org/markup-compatibility/2006">
              <mc:Choice xmlns:v="urn:schemas-microsoft-com:vml" Requires="v">
                <p:oleObj spid="_x0000_s2111" name="Document" r:id="rId4" imgW="9144000" imgH="7315200" progId="Word.Document.12">
                  <p:embed/>
                </p:oleObj>
              </mc:Choice>
              <mc:Fallback>
                <p:oleObj name="Document" r:id="rId4" imgW="9144000" imgH="7315200" progId="Word.Document.12">
                  <p:embed/>
                  <p:pic>
                    <p:nvPicPr>
                      <p:cNvPr id="0" name=""/>
                      <p:cNvPicPr/>
                      <p:nvPr/>
                    </p:nvPicPr>
                    <p:blipFill>
                      <a:blip r:embed="rId5"/>
                      <a:stretch>
                        <a:fillRect/>
                      </a:stretch>
                    </p:blipFill>
                    <p:spPr>
                      <a:xfrm>
                        <a:off x="1877438" y="33704"/>
                        <a:ext cx="8505553" cy="6804839"/>
                      </a:xfrm>
                      <a:prstGeom prst="rect">
                        <a:avLst/>
                      </a:prstGeom>
                    </p:spPr>
                  </p:pic>
                </p:oleObj>
              </mc:Fallback>
            </mc:AlternateContent>
          </a:graphicData>
        </a:graphic>
      </p:graphicFrame>
      <p:cxnSp>
        <p:nvCxnSpPr>
          <p:cNvPr id="4" name="Straight Arrow Connector 3"/>
          <p:cNvCxnSpPr/>
          <p:nvPr/>
        </p:nvCxnSpPr>
        <p:spPr>
          <a:xfrm flipH="1" flipV="1">
            <a:off x="3533775" y="2819400"/>
            <a:ext cx="1600200" cy="295275"/>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a:off x="6267450" y="228600"/>
            <a:ext cx="733425" cy="285750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993891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121" y="0"/>
            <a:ext cx="11918004" cy="6709529"/>
          </a:xfrm>
          <a:prstGeom prst="rect">
            <a:avLst/>
          </a:prstGeom>
          <a:noFill/>
        </p:spPr>
        <p:txBody>
          <a:bodyPr wrap="square" rtlCol="0">
            <a:spAutoFit/>
          </a:bodyPr>
          <a:lstStyle/>
          <a:p>
            <a:pPr algn="ctr">
              <a:spcAft>
                <a:spcPts val="200"/>
              </a:spcAft>
            </a:pPr>
            <a:r>
              <a:rPr lang="en-US" b="1" smtClean="0">
                <a:solidFill>
                  <a:schemeClr val="bg1">
                    <a:lumMod val="85000"/>
                  </a:schemeClr>
                </a:solidFill>
              </a:rPr>
              <a:t>Genesis 22:1-19</a:t>
            </a:r>
          </a:p>
          <a:p>
            <a:pPr indent="365760"/>
            <a:r>
              <a:rPr lang="en-US" smtClean="0">
                <a:solidFill>
                  <a:schemeClr val="bg1">
                    <a:lumMod val="85000"/>
                  </a:schemeClr>
                </a:solidFill>
              </a:rPr>
              <a:t>Some time later God tested Abraham. He said to him, “Abraham!” “Here I am,” he replied.</a:t>
            </a:r>
          </a:p>
          <a:p>
            <a:pPr indent="365760"/>
            <a:r>
              <a:rPr lang="en-US" smtClean="0">
                <a:solidFill>
                  <a:schemeClr val="bg1">
                    <a:lumMod val="85000"/>
                  </a:schemeClr>
                </a:solidFill>
              </a:rPr>
              <a:t>Then God said, “Take your son, your only son, Isaac, whom you love, and go to the region of Moriah. Sacrifice him there as a burnt offering on one of the mountains I will tell you about.”</a:t>
            </a:r>
          </a:p>
          <a:p>
            <a:pPr indent="365760"/>
            <a:r>
              <a:rPr lang="en-US" smtClean="0">
                <a:solidFill>
                  <a:schemeClr val="bg1">
                    <a:lumMod val="85000"/>
                  </a:schemeClr>
                </a:solidFill>
              </a:rPr>
              <a:t>Early the next morning Abraham got up and saddled his donkey. He took with him two of his servants and his son Isaac. When he had cut enough wood for the burnt offering, he set out for the place God had told him about. On the third day Abraham looked up and saw the place in the distance. He said to his servants, “Stay here with the donkey while I and the boy go over there. We will worship and then we will come back to you.”</a:t>
            </a:r>
          </a:p>
          <a:p>
            <a:pPr indent="365760"/>
            <a:r>
              <a:rPr lang="en-US" smtClean="0">
                <a:solidFill>
                  <a:schemeClr val="bg1">
                    <a:lumMod val="85000"/>
                  </a:schemeClr>
                </a:solidFill>
              </a:rPr>
              <a:t>Abraham took the wood for the burnt offering and placed it on his son Isaac, and he himself carried the fire and the knife. As the two of them went on together, Isaac spoke up and said to his father Abraham, “Father?” “Yes, my son?” Abraham replied. “The fire and wood are here,” Isaac said, “but where is the lamb for the burnt offering?” Abraham answered, “God himself will provide the lamb for the burnt offering, my son.” And the two of them went on together.</a:t>
            </a:r>
          </a:p>
          <a:p>
            <a:pPr indent="365760"/>
            <a:r>
              <a:rPr lang="en-US" smtClean="0">
                <a:solidFill>
                  <a:schemeClr val="bg1">
                    <a:lumMod val="85000"/>
                  </a:schemeClr>
                </a:solidFill>
              </a:rPr>
              <a:t>When they reached the place God had told him about, Abraham built an altar there and arranged the wood on it. He bound his son Isaac and laid him on the altar, on top of the wood. Then he reached out his hand and took the knife to slay his son. But the angel of the Lord called out to him from heaven, “Abraham! Abraham!” “Here I am,” he replied. “Do not lay a hand on the boy,” he said. “Do not do anything to him. Now I know that you fear God, because you have not withheld from me your son, your only son.” Abraham looked up and there in a thicket he saw a ram caught by its horns. He went over and took the ram and sacrificed it as a burnt offering instead of his son. So Abraham called that place The Lord Will Provide. And to this day it is said, “On the mountain of the Lord it will be provided.”</a:t>
            </a:r>
          </a:p>
          <a:p>
            <a:pPr indent="365760"/>
            <a:r>
              <a:rPr lang="en-US" smtClean="0">
                <a:solidFill>
                  <a:schemeClr val="bg1">
                    <a:lumMod val="85000"/>
                  </a:schemeClr>
                </a:solidFill>
              </a:rPr>
              <a:t>The angel of the Lord called to Abraham from heaven a second time and said, “I swear by myself, declares the Lord, that because you have done this and have not withheld your son, your only son, I will surely bless you and make your descendants as numerous as the stars in the sky and as the sand on the seashore. Your descendants will take possession of the cities of their enemies, and through your offspring all nations on earth will be blessed, because you have obeyed me.”</a:t>
            </a:r>
          </a:p>
          <a:p>
            <a:pPr indent="365760"/>
            <a:r>
              <a:rPr lang="en-US" smtClean="0">
                <a:solidFill>
                  <a:schemeClr val="bg1">
                    <a:lumMod val="85000"/>
                  </a:schemeClr>
                </a:solidFill>
              </a:rPr>
              <a:t>Then Abraham returned to his servants, and they set off together for Beersheba. And Abraham stayed in Beersheba.</a:t>
            </a:r>
            <a:endParaRPr lang="en-US">
              <a:solidFill>
                <a:schemeClr val="bg1">
                  <a:lumMod val="85000"/>
                </a:schemeClr>
              </a:solidFill>
            </a:endParaRPr>
          </a:p>
        </p:txBody>
      </p:sp>
    </p:spTree>
    <p:extLst>
      <p:ext uri="{BB962C8B-B14F-4D97-AF65-F5344CB8AC3E}">
        <p14:creationId xmlns:p14="http://schemas.microsoft.com/office/powerpoint/2010/main" val="35589877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4205" y="2051901"/>
            <a:ext cx="9017254" cy="2308324"/>
          </a:xfrm>
          <a:prstGeom prst="rect">
            <a:avLst/>
          </a:prstGeom>
          <a:noFill/>
        </p:spPr>
        <p:txBody>
          <a:bodyPr wrap="square" rtlCol="0">
            <a:spAutoFit/>
          </a:bodyPr>
          <a:lstStyle/>
          <a:p>
            <a:r>
              <a:rPr lang="en-US" sz="3600" smtClean="0">
                <a:solidFill>
                  <a:schemeClr val="bg1"/>
                </a:solidFill>
              </a:rPr>
              <a:t>Then Solomon began to build the temple of the Lord in Jerusalem on Mount Moriah, where the Lord had appeared to his father David. </a:t>
            </a:r>
          </a:p>
          <a:p>
            <a:pPr algn="r"/>
            <a:r>
              <a:rPr lang="en-US" sz="3600" smtClean="0">
                <a:solidFill>
                  <a:schemeClr val="bg1"/>
                </a:solidFill>
              </a:rPr>
              <a:t>(2 Chronicles 3:1)</a:t>
            </a:r>
            <a:endParaRPr lang="en-US" sz="3600">
              <a:solidFill>
                <a:schemeClr val="bg1"/>
              </a:solidFill>
            </a:endParaRPr>
          </a:p>
        </p:txBody>
      </p:sp>
    </p:spTree>
    <p:extLst>
      <p:ext uri="{BB962C8B-B14F-4D97-AF65-F5344CB8AC3E}">
        <p14:creationId xmlns:p14="http://schemas.microsoft.com/office/powerpoint/2010/main" val="292640668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mount moria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2275" y="-38100"/>
            <a:ext cx="6293170" cy="6925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06644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12790" y="0"/>
            <a:ext cx="9555892" cy="7166919"/>
          </a:xfrm>
          <a:prstGeom prst="rect">
            <a:avLst/>
          </a:prstGeom>
        </p:spPr>
      </p:pic>
    </p:spTree>
    <p:extLst>
      <p:ext uri="{BB962C8B-B14F-4D97-AF65-F5344CB8AC3E}">
        <p14:creationId xmlns:p14="http://schemas.microsoft.com/office/powerpoint/2010/main" val="6654659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4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63964374"/>
              </p:ext>
            </p:extLst>
          </p:nvPr>
        </p:nvGraphicFramePr>
        <p:xfrm>
          <a:off x="1877438" y="33704"/>
          <a:ext cx="8505553" cy="6804839"/>
        </p:xfrm>
        <a:graphic>
          <a:graphicData uri="http://schemas.openxmlformats.org/presentationml/2006/ole">
            <mc:AlternateContent xmlns:mc="http://schemas.openxmlformats.org/markup-compatibility/2006">
              <mc:Choice xmlns:v="urn:schemas-microsoft-com:vml" Requires="v">
                <p:oleObj spid="_x0000_s4158" name="Document" r:id="rId3" imgW="9144000" imgH="7315200" progId="Word.Document.12">
                  <p:embed/>
                </p:oleObj>
              </mc:Choice>
              <mc:Fallback>
                <p:oleObj name="Document" r:id="rId3" imgW="9144000" imgH="7315200" progId="Word.Document.12">
                  <p:embed/>
                  <p:pic>
                    <p:nvPicPr>
                      <p:cNvPr id="0" name=""/>
                      <p:cNvPicPr/>
                      <p:nvPr/>
                    </p:nvPicPr>
                    <p:blipFill>
                      <a:blip r:embed="rId4"/>
                      <a:stretch>
                        <a:fillRect/>
                      </a:stretch>
                    </p:blipFill>
                    <p:spPr>
                      <a:xfrm>
                        <a:off x="1877438" y="33704"/>
                        <a:ext cx="8505553" cy="6804839"/>
                      </a:xfrm>
                      <a:prstGeom prst="rect">
                        <a:avLst/>
                      </a:prstGeom>
                    </p:spPr>
                  </p:pic>
                </p:oleObj>
              </mc:Fallback>
            </mc:AlternateContent>
          </a:graphicData>
        </a:graphic>
      </p:graphicFrame>
      <p:cxnSp>
        <p:nvCxnSpPr>
          <p:cNvPr id="4" name="Straight Arrow Connector 3"/>
          <p:cNvCxnSpPr/>
          <p:nvPr/>
        </p:nvCxnSpPr>
        <p:spPr>
          <a:xfrm flipH="1">
            <a:off x="3457575" y="2209800"/>
            <a:ext cx="1695450" cy="66675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a:off x="6229350" y="581025"/>
            <a:ext cx="762001" cy="156210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6659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646" y="114300"/>
            <a:ext cx="11918004" cy="6576159"/>
          </a:xfrm>
          <a:prstGeom prst="rect">
            <a:avLst/>
          </a:prstGeom>
          <a:noFill/>
        </p:spPr>
        <p:txBody>
          <a:bodyPr wrap="square" rtlCol="0">
            <a:spAutoFit/>
          </a:bodyPr>
          <a:lstStyle/>
          <a:p>
            <a:pPr algn="ctr">
              <a:spcAft>
                <a:spcPts val="600"/>
              </a:spcAft>
            </a:pPr>
            <a:r>
              <a:rPr lang="en-US" b="1" smtClean="0">
                <a:solidFill>
                  <a:schemeClr val="bg1">
                    <a:lumMod val="85000"/>
                  </a:schemeClr>
                </a:solidFill>
              </a:rPr>
              <a:t>Exodus 19:1-3,12–13,17–18,20–23</a:t>
            </a:r>
            <a:r>
              <a:rPr lang="en-US" b="1">
                <a:solidFill>
                  <a:schemeClr val="bg1">
                    <a:lumMod val="85000"/>
                  </a:schemeClr>
                </a:solidFill>
              </a:rPr>
              <a:t>; 31:18–32:1; 32:15–16,19; 34:1–7</a:t>
            </a:r>
            <a:endParaRPr lang="en-US" b="1" smtClean="0">
              <a:solidFill>
                <a:schemeClr val="bg1">
                  <a:lumMod val="85000"/>
                </a:schemeClr>
              </a:solidFill>
            </a:endParaRPr>
          </a:p>
          <a:p>
            <a:pPr indent="365760"/>
            <a:r>
              <a:rPr lang="en-US" sz="2000" smtClean="0">
                <a:solidFill>
                  <a:schemeClr val="bg1">
                    <a:lumMod val="85000"/>
                  </a:schemeClr>
                </a:solidFill>
              </a:rPr>
              <a:t>In the third month after the Israelites left Egypt–on the very day–they came to the Desert of Sinai. After they set out from Rephidim, they entered the Desert of Sinai, and Israel camped there in the desert in front of the mountain. Then Moses went up to God, and the Lord called to him from the mountain and said, “This is what you are to say to the house of Jacob and what you are to tell the people of Israel….</a:t>
            </a:r>
          </a:p>
          <a:p>
            <a:pPr indent="365760"/>
            <a:r>
              <a:rPr lang="en-US" sz="2000" smtClean="0">
                <a:solidFill>
                  <a:schemeClr val="bg1">
                    <a:lumMod val="85000"/>
                  </a:schemeClr>
                </a:solidFill>
              </a:rPr>
              <a:t>“Put limits for the people around the mountain and tell them, ‘Be careful that you do not go up the mountain or touch the foot of it. Whoever touches the mountain shall surely be put to death. He shall surely be stoned or shot with arrows; not a hand is to be laid on him. Whether man or animal, he shall not be permitted to live.’ Only when the ram’s horn sounds a long blast may they go up to the mountain.”</a:t>
            </a:r>
          </a:p>
          <a:p>
            <a:pPr indent="365760"/>
            <a:r>
              <a:rPr lang="en-US" sz="2000" smtClean="0">
                <a:solidFill>
                  <a:schemeClr val="bg1">
                    <a:lumMod val="85000"/>
                  </a:schemeClr>
                </a:solidFill>
              </a:rPr>
              <a:t>Then Moses led the people out of the camp to meet with God, and they stood at the foot of the mountain. Mount Sinai was covered with smoke, because the Lord descended on it in fire. The smoke billowed up from it like smoke from a furnace, the whole mountain trembled violently.</a:t>
            </a:r>
          </a:p>
          <a:p>
            <a:pPr indent="365760"/>
            <a:r>
              <a:rPr lang="en-US" sz="2000" smtClean="0">
                <a:solidFill>
                  <a:schemeClr val="bg1">
                    <a:lumMod val="85000"/>
                  </a:schemeClr>
                </a:solidFill>
              </a:rPr>
              <a:t>The Lord descended to the top of Mount Sinai and called Moses to the top of the mountain. So Moses went up and the Lord said to him, “Go down and warn the people so they do not force their way through to see the Lord and many of them perish. Even the priests, who approach the Lord, must consecrate themselves, or the Lord will break out against them.”</a:t>
            </a:r>
          </a:p>
          <a:p>
            <a:pPr indent="365760"/>
            <a:r>
              <a:rPr lang="en-US" sz="2000" smtClean="0">
                <a:solidFill>
                  <a:schemeClr val="bg1">
                    <a:lumMod val="85000"/>
                  </a:schemeClr>
                </a:solidFill>
              </a:rPr>
              <a:t>When the Lord finished speaking to Moses on Mount Sinai, he gave him the two tablets of the Testimony, the tablets of stone inscribed by the finger of God. </a:t>
            </a:r>
          </a:p>
          <a:p>
            <a:pPr indent="365760"/>
            <a:r>
              <a:rPr lang="en-US" sz="2000" smtClean="0">
                <a:solidFill>
                  <a:schemeClr val="bg1">
                    <a:lumMod val="85000"/>
                  </a:schemeClr>
                </a:solidFill>
              </a:rPr>
              <a:t>Moses turned and went down the mountain with the two tablets of the Testimony in his hands. They were inscribed on both sides, front and back. The tablets were the work of God; the writing was the writing of God, engraved on the tablets.</a:t>
            </a:r>
          </a:p>
        </p:txBody>
      </p:sp>
    </p:spTree>
    <p:extLst>
      <p:ext uri="{BB962C8B-B14F-4D97-AF65-F5344CB8AC3E}">
        <p14:creationId xmlns:p14="http://schemas.microsoft.com/office/powerpoint/2010/main" val="39262717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5800" y="18865"/>
            <a:ext cx="3200400" cy="6820270"/>
          </a:xfrm>
          <a:prstGeom prst="rect">
            <a:avLst/>
          </a:prstGeom>
        </p:spPr>
      </p:pic>
      <p:sp>
        <p:nvSpPr>
          <p:cNvPr id="4" name="Oval 3"/>
          <p:cNvSpPr/>
          <p:nvPr/>
        </p:nvSpPr>
        <p:spPr>
          <a:xfrm>
            <a:off x="5886451" y="6143625"/>
            <a:ext cx="95250" cy="9525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31463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63964374"/>
              </p:ext>
            </p:extLst>
          </p:nvPr>
        </p:nvGraphicFramePr>
        <p:xfrm>
          <a:off x="1877438" y="33704"/>
          <a:ext cx="8505553" cy="6804839"/>
        </p:xfrm>
        <a:graphic>
          <a:graphicData uri="http://schemas.openxmlformats.org/presentationml/2006/ole">
            <mc:AlternateContent xmlns:mc="http://schemas.openxmlformats.org/markup-compatibility/2006">
              <mc:Choice xmlns:v="urn:schemas-microsoft-com:vml" Requires="v">
                <p:oleObj spid="_x0000_s5181" name="Document" r:id="rId3" imgW="9144000" imgH="7315200" progId="Word.Document.12">
                  <p:embed/>
                </p:oleObj>
              </mc:Choice>
              <mc:Fallback>
                <p:oleObj name="Document" r:id="rId3" imgW="9144000" imgH="7315200" progId="Word.Document.12">
                  <p:embed/>
                  <p:pic>
                    <p:nvPicPr>
                      <p:cNvPr id="0" name=""/>
                      <p:cNvPicPr/>
                      <p:nvPr/>
                    </p:nvPicPr>
                    <p:blipFill>
                      <a:blip r:embed="rId4"/>
                      <a:stretch>
                        <a:fillRect/>
                      </a:stretch>
                    </p:blipFill>
                    <p:spPr>
                      <a:xfrm>
                        <a:off x="1877438" y="33704"/>
                        <a:ext cx="8505553" cy="6804839"/>
                      </a:xfrm>
                      <a:prstGeom prst="rect">
                        <a:avLst/>
                      </a:prstGeom>
                    </p:spPr>
                  </p:pic>
                </p:oleObj>
              </mc:Fallback>
            </mc:AlternateContent>
          </a:graphicData>
        </a:graphic>
      </p:graphicFrame>
      <p:cxnSp>
        <p:nvCxnSpPr>
          <p:cNvPr id="4" name="Straight Arrow Connector 3"/>
          <p:cNvCxnSpPr/>
          <p:nvPr/>
        </p:nvCxnSpPr>
        <p:spPr>
          <a:xfrm flipH="1">
            <a:off x="2819400" y="3429000"/>
            <a:ext cx="2333625" cy="335280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a:off x="6096000" y="914400"/>
            <a:ext cx="885825" cy="245745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52238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http://www.bible-history.com/maps/images/exodus_rout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0101" y="14672"/>
            <a:ext cx="8007350" cy="6843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81074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696" y="647700"/>
            <a:ext cx="11918004" cy="5109091"/>
          </a:xfrm>
          <a:prstGeom prst="rect">
            <a:avLst/>
          </a:prstGeom>
          <a:noFill/>
        </p:spPr>
        <p:txBody>
          <a:bodyPr wrap="square" rtlCol="0">
            <a:spAutoFit/>
          </a:bodyPr>
          <a:lstStyle/>
          <a:p>
            <a:pPr algn="ctr">
              <a:spcAft>
                <a:spcPts val="1200"/>
              </a:spcAft>
            </a:pPr>
            <a:r>
              <a:rPr lang="en-US" sz="2800" b="1" smtClean="0">
                <a:solidFill>
                  <a:schemeClr val="bg1">
                    <a:lumMod val="85000"/>
                  </a:schemeClr>
                </a:solidFill>
              </a:rPr>
              <a:t>Deuteronomy 34:1-4</a:t>
            </a:r>
          </a:p>
          <a:p>
            <a:pPr indent="365760"/>
            <a:r>
              <a:rPr lang="en-US" sz="3200" smtClean="0">
                <a:solidFill>
                  <a:schemeClr val="bg1">
                    <a:lumMod val="85000"/>
                  </a:schemeClr>
                </a:solidFill>
              </a:rPr>
              <a:t>Then Moses climbed Mount Nebo from the plains of Moab to the top of Pisgah, across from Jericho. There the Lord showed him the whole land–from Gilead to Dan, all of Naphtali, the territory of Ephraim and Manasseh, all the land of Judah as far as the western sea, the Negev and the whole region from the Valley of Jericho, the City of Palms, as far as Zoar. Then the Lord said to him, “This is the land I promised on oath to Abraham, Isaac and Jacob when I said, ‘I will give it to your descendants.’ I have let you see it with your eyes, but you will not cross over into it.”</a:t>
            </a:r>
          </a:p>
        </p:txBody>
      </p:sp>
    </p:spTree>
    <p:extLst>
      <p:ext uri="{BB962C8B-B14F-4D97-AF65-F5344CB8AC3E}">
        <p14:creationId xmlns:p14="http://schemas.microsoft.com/office/powerpoint/2010/main" val="370281428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johnhembree.com/wp-content/uploads/2015/03/Moses-overlooking-the-promised-land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8169" y="0"/>
            <a:ext cx="989799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98625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3500" fill="hold"/>
                                        <p:tgtEl>
                                          <p:spTgt spid="819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media.freebibleimages.org/stories/FB_Moses_Joshua/overview_images/014-moses-joshua.jpg?143694829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1449" y="0"/>
            <a:ext cx="9296399" cy="697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8924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3000" fill="hold"/>
                                        <p:tgtEl>
                                          <p:spTgt spid="717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63964374"/>
              </p:ext>
            </p:extLst>
          </p:nvPr>
        </p:nvGraphicFramePr>
        <p:xfrm>
          <a:off x="1877438" y="33704"/>
          <a:ext cx="8505553" cy="6804839"/>
        </p:xfrm>
        <a:graphic>
          <a:graphicData uri="http://schemas.openxmlformats.org/presentationml/2006/ole">
            <mc:AlternateContent xmlns:mc="http://schemas.openxmlformats.org/markup-compatibility/2006">
              <mc:Choice xmlns:v="urn:schemas-microsoft-com:vml" Requires="v">
                <p:oleObj spid="_x0000_s9276" name="Document" r:id="rId3" imgW="9144000" imgH="7315200" progId="Word.Document.12">
                  <p:embed/>
                </p:oleObj>
              </mc:Choice>
              <mc:Fallback>
                <p:oleObj name="Document" r:id="rId3" imgW="9144000" imgH="7315200" progId="Word.Document.12">
                  <p:embed/>
                  <p:pic>
                    <p:nvPicPr>
                      <p:cNvPr id="0" name=""/>
                      <p:cNvPicPr/>
                      <p:nvPr/>
                    </p:nvPicPr>
                    <p:blipFill>
                      <a:blip r:embed="rId4"/>
                      <a:stretch>
                        <a:fillRect/>
                      </a:stretch>
                    </p:blipFill>
                    <p:spPr>
                      <a:xfrm>
                        <a:off x="1877438" y="33704"/>
                        <a:ext cx="8505553" cy="6804839"/>
                      </a:xfrm>
                      <a:prstGeom prst="rect">
                        <a:avLst/>
                      </a:prstGeom>
                    </p:spPr>
                  </p:pic>
                </p:oleObj>
              </mc:Fallback>
            </mc:AlternateContent>
          </a:graphicData>
        </a:graphic>
      </p:graphicFrame>
      <p:cxnSp>
        <p:nvCxnSpPr>
          <p:cNvPr id="4" name="Straight Arrow Connector 3"/>
          <p:cNvCxnSpPr/>
          <p:nvPr/>
        </p:nvCxnSpPr>
        <p:spPr>
          <a:xfrm flipH="1">
            <a:off x="4171950" y="2514600"/>
            <a:ext cx="962027" cy="352425"/>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a:off x="6105525" y="1390650"/>
            <a:ext cx="876300" cy="108585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8941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3" cstate="print">
            <a:extLst>
              <a:ext uri="{28A0092B-C50C-407E-A947-70E740481C1C}">
                <a14:useLocalDpi xmlns:a14="http://schemas.microsoft.com/office/drawing/2010/main" val="0"/>
              </a:ext>
            </a:extLst>
          </a:blip>
          <a:stretch>
            <a:fillRect/>
          </a:stretch>
        </p:blipFill>
        <p:spPr>
          <a:xfrm>
            <a:off x="2914650" y="0"/>
            <a:ext cx="5638800" cy="6858000"/>
          </a:xfrm>
          <a:prstGeom prst="rect">
            <a:avLst/>
          </a:prstGeom>
        </p:spPr>
      </p:pic>
    </p:spTree>
    <p:extLst>
      <p:ext uri="{BB962C8B-B14F-4D97-AF65-F5344CB8AC3E}">
        <p14:creationId xmlns:p14="http://schemas.microsoft.com/office/powerpoint/2010/main" val="42189761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2475" y="1257300"/>
            <a:ext cx="10668000" cy="4062651"/>
          </a:xfrm>
          <a:prstGeom prst="rect">
            <a:avLst/>
          </a:prstGeom>
          <a:noFill/>
        </p:spPr>
        <p:txBody>
          <a:bodyPr wrap="square" rtlCol="0">
            <a:spAutoFit/>
          </a:bodyPr>
          <a:lstStyle/>
          <a:p>
            <a:pPr algn="ctr">
              <a:spcAft>
                <a:spcPts val="1200"/>
              </a:spcAft>
            </a:pPr>
            <a:r>
              <a:rPr lang="en-US" sz="3200" b="1" smtClean="0">
                <a:solidFill>
                  <a:schemeClr val="bg1">
                    <a:lumMod val="85000"/>
                  </a:schemeClr>
                </a:solidFill>
              </a:rPr>
              <a:t>Joshua 19:47-48</a:t>
            </a:r>
          </a:p>
          <a:p>
            <a:r>
              <a:rPr lang="en-US" sz="3600" smtClean="0">
                <a:solidFill>
                  <a:schemeClr val="bg1">
                    <a:lumMod val="85000"/>
                  </a:schemeClr>
                </a:solidFill>
              </a:rPr>
              <a:t>But the Danites had difficulty taking possession of their territory, so they went up and attacked Leshem, took it, put it to the sword and occupied it. They settled in Leshem and named it Dan after their forefather. These towns and their villages were the inheritance of the tribe of Dan, clan by clan.</a:t>
            </a:r>
            <a:endParaRPr lang="en-US" sz="3600">
              <a:solidFill>
                <a:schemeClr val="bg1">
                  <a:lumMod val="85000"/>
                </a:schemeClr>
              </a:solidFill>
            </a:endParaRPr>
          </a:p>
        </p:txBody>
      </p:sp>
    </p:spTree>
    <p:extLst>
      <p:ext uri="{BB962C8B-B14F-4D97-AF65-F5344CB8AC3E}">
        <p14:creationId xmlns:p14="http://schemas.microsoft.com/office/powerpoint/2010/main" val="34783045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 y="-1475781"/>
            <a:ext cx="15780809" cy="8876705"/>
          </a:xfrm>
          <a:prstGeom prst="rect">
            <a:avLst/>
          </a:prstGeom>
        </p:spPr>
      </p:pic>
    </p:spTree>
    <p:extLst>
      <p:ext uri="{BB962C8B-B14F-4D97-AF65-F5344CB8AC3E}">
        <p14:creationId xmlns:p14="http://schemas.microsoft.com/office/powerpoint/2010/main" val="39385785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8000" contrast="38000"/>
                    </a14:imgEffect>
                  </a14:imgLayer>
                </a14:imgProps>
              </a:ext>
              <a:ext uri="{28A0092B-C50C-407E-A947-70E740481C1C}">
                <a14:useLocalDpi xmlns:a14="http://schemas.microsoft.com/office/drawing/2010/main" val="0"/>
              </a:ext>
            </a:extLst>
          </a:blip>
          <a:stretch>
            <a:fillRect/>
          </a:stretch>
        </p:blipFill>
        <p:spPr>
          <a:xfrm>
            <a:off x="-1" y="-133350"/>
            <a:ext cx="12231975" cy="7315200"/>
          </a:xfrm>
          <a:prstGeom prst="rect">
            <a:avLst/>
          </a:prstGeom>
        </p:spPr>
      </p:pic>
    </p:spTree>
    <p:extLst>
      <p:ext uri="{BB962C8B-B14F-4D97-AF65-F5344CB8AC3E}">
        <p14:creationId xmlns:p14="http://schemas.microsoft.com/office/powerpoint/2010/main" val="20882474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3000"/>
                    </a14:imgEffect>
                  </a14:imgLayer>
                </a14:imgProps>
              </a:ext>
              <a:ext uri="{28A0092B-C50C-407E-A947-70E740481C1C}">
                <a14:useLocalDpi xmlns:a14="http://schemas.microsoft.com/office/drawing/2010/main" val="0"/>
              </a:ext>
            </a:extLst>
          </a:blip>
          <a:stretch>
            <a:fillRect/>
          </a:stretch>
        </p:blipFill>
        <p:spPr>
          <a:xfrm>
            <a:off x="220010" y="-628650"/>
            <a:ext cx="12359392" cy="7391400"/>
          </a:xfrm>
          <a:prstGeom prst="rect">
            <a:avLst/>
          </a:prstGeom>
        </p:spPr>
      </p:pic>
    </p:spTree>
    <p:extLst>
      <p:ext uri="{BB962C8B-B14F-4D97-AF65-F5344CB8AC3E}">
        <p14:creationId xmlns:p14="http://schemas.microsoft.com/office/powerpoint/2010/main" val="276880286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s://frankviews.files.wordpress.com/2014/01/danriv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9016" y="5621"/>
            <a:ext cx="9136505" cy="6852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185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withEffect">
                                  <p:stCondLst>
                                    <p:cond delay="0"/>
                                  </p:stCondLst>
                                  <p:childTnLst>
                                    <p:animScale>
                                      <p:cBhvr>
                                        <p:cTn id="6" dur="3500" fill="hold"/>
                                        <p:tgtEl>
                                          <p:spTgt spid="1126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486261"/>
            <a:ext cx="12196997" cy="9147747"/>
          </a:xfrm>
          <a:prstGeom prst="rect">
            <a:avLst/>
          </a:prstGeom>
        </p:spPr>
      </p:pic>
    </p:spTree>
    <p:extLst>
      <p:ext uri="{BB962C8B-B14F-4D97-AF65-F5344CB8AC3E}">
        <p14:creationId xmlns:p14="http://schemas.microsoft.com/office/powerpoint/2010/main" val="12544931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63964374"/>
              </p:ext>
            </p:extLst>
          </p:nvPr>
        </p:nvGraphicFramePr>
        <p:xfrm>
          <a:off x="1877438" y="33704"/>
          <a:ext cx="8505553" cy="6804839"/>
        </p:xfrm>
        <a:graphic>
          <a:graphicData uri="http://schemas.openxmlformats.org/presentationml/2006/ole">
            <mc:AlternateContent xmlns:mc="http://schemas.openxmlformats.org/markup-compatibility/2006">
              <mc:Choice xmlns:v="urn:schemas-microsoft-com:vml" Requires="v">
                <p:oleObj spid="_x0000_s12347" name="Document" r:id="rId3" imgW="9144000" imgH="7315200" progId="Word.Document.12">
                  <p:embed/>
                </p:oleObj>
              </mc:Choice>
              <mc:Fallback>
                <p:oleObj name="Document" r:id="rId3" imgW="9144000" imgH="7315200" progId="Word.Document.12">
                  <p:embed/>
                  <p:pic>
                    <p:nvPicPr>
                      <p:cNvPr id="0" name=""/>
                      <p:cNvPicPr/>
                      <p:nvPr/>
                    </p:nvPicPr>
                    <p:blipFill>
                      <a:blip r:embed="rId4"/>
                      <a:stretch>
                        <a:fillRect/>
                      </a:stretch>
                    </p:blipFill>
                    <p:spPr>
                      <a:xfrm>
                        <a:off x="1877438" y="33704"/>
                        <a:ext cx="8505553" cy="6804839"/>
                      </a:xfrm>
                      <a:prstGeom prst="rect">
                        <a:avLst/>
                      </a:prstGeom>
                    </p:spPr>
                  </p:pic>
                </p:oleObj>
              </mc:Fallback>
            </mc:AlternateContent>
          </a:graphicData>
        </a:graphic>
      </p:graphicFrame>
      <p:cxnSp>
        <p:nvCxnSpPr>
          <p:cNvPr id="4" name="Straight Arrow Connector 3"/>
          <p:cNvCxnSpPr/>
          <p:nvPr/>
        </p:nvCxnSpPr>
        <p:spPr>
          <a:xfrm flipH="1" flipV="1">
            <a:off x="4086225" y="428625"/>
            <a:ext cx="1057277" cy="1476378"/>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a:off x="6305550" y="1695450"/>
            <a:ext cx="685800" cy="200025"/>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59521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2575" y="21431"/>
            <a:ext cx="9115425" cy="6836569"/>
          </a:xfrm>
          <a:prstGeom prst="rect">
            <a:avLst/>
          </a:prstGeom>
        </p:spPr>
      </p:pic>
    </p:spTree>
    <p:extLst>
      <p:ext uri="{BB962C8B-B14F-4D97-AF65-F5344CB8AC3E}">
        <p14:creationId xmlns:p14="http://schemas.microsoft.com/office/powerpoint/2010/main" val="33269754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5275" y="40749"/>
            <a:ext cx="11372850" cy="6817251"/>
          </a:xfrm>
          <a:prstGeom prst="rect">
            <a:avLst/>
          </a:prstGeom>
          <a:noFill/>
        </p:spPr>
        <p:txBody>
          <a:bodyPr wrap="square" rtlCol="0">
            <a:spAutoFit/>
          </a:bodyPr>
          <a:lstStyle/>
          <a:p>
            <a:pPr algn="ctr">
              <a:spcAft>
                <a:spcPts val="600"/>
              </a:spcAft>
            </a:pPr>
            <a:r>
              <a:rPr lang="en-US" sz="1600" b="1" dirty="0" smtClean="0">
                <a:solidFill>
                  <a:schemeClr val="bg1">
                    <a:lumMod val="85000"/>
                  </a:schemeClr>
                </a:solidFill>
              </a:rPr>
              <a:t>1 Samuel 17:1-16,32,48-52</a:t>
            </a:r>
          </a:p>
          <a:p>
            <a:pPr indent="274320"/>
            <a:r>
              <a:rPr lang="en-US" sz="1600" dirty="0" smtClean="0">
                <a:solidFill>
                  <a:schemeClr val="bg1">
                    <a:lumMod val="85000"/>
                  </a:schemeClr>
                </a:solidFill>
              </a:rPr>
              <a:t>Now the Philistines gathered their forces for war and assembled at </a:t>
            </a:r>
            <a:r>
              <a:rPr lang="en-US" sz="1600" dirty="0" err="1" smtClean="0">
                <a:solidFill>
                  <a:schemeClr val="bg1">
                    <a:lumMod val="85000"/>
                  </a:schemeClr>
                </a:solidFill>
              </a:rPr>
              <a:t>Socoh</a:t>
            </a:r>
            <a:r>
              <a:rPr lang="en-US" sz="1600" dirty="0" smtClean="0">
                <a:solidFill>
                  <a:schemeClr val="bg1">
                    <a:lumMod val="85000"/>
                  </a:schemeClr>
                </a:solidFill>
              </a:rPr>
              <a:t> in Judah. They pitched camp at </a:t>
            </a:r>
            <a:r>
              <a:rPr lang="en-US" sz="1600" dirty="0" err="1" smtClean="0">
                <a:solidFill>
                  <a:schemeClr val="bg1">
                    <a:lumMod val="85000"/>
                  </a:schemeClr>
                </a:solidFill>
              </a:rPr>
              <a:t>Ephes</a:t>
            </a:r>
            <a:r>
              <a:rPr lang="en-US" sz="1600" dirty="0" smtClean="0">
                <a:solidFill>
                  <a:schemeClr val="bg1">
                    <a:lumMod val="85000"/>
                  </a:schemeClr>
                </a:solidFill>
              </a:rPr>
              <a:t> </a:t>
            </a:r>
            <a:r>
              <a:rPr lang="en-US" sz="1600" dirty="0" err="1" smtClean="0">
                <a:solidFill>
                  <a:schemeClr val="bg1">
                    <a:lumMod val="85000"/>
                  </a:schemeClr>
                </a:solidFill>
              </a:rPr>
              <a:t>Dammim</a:t>
            </a:r>
            <a:r>
              <a:rPr lang="en-US" sz="1600" dirty="0" smtClean="0">
                <a:solidFill>
                  <a:schemeClr val="bg1">
                    <a:lumMod val="85000"/>
                  </a:schemeClr>
                </a:solidFill>
              </a:rPr>
              <a:t>, between </a:t>
            </a:r>
            <a:r>
              <a:rPr lang="en-US" sz="1600" dirty="0" err="1" smtClean="0">
                <a:solidFill>
                  <a:schemeClr val="bg1">
                    <a:lumMod val="85000"/>
                  </a:schemeClr>
                </a:solidFill>
              </a:rPr>
              <a:t>Socoh</a:t>
            </a:r>
            <a:r>
              <a:rPr lang="en-US" sz="1600" dirty="0" smtClean="0">
                <a:solidFill>
                  <a:schemeClr val="bg1">
                    <a:lumMod val="85000"/>
                  </a:schemeClr>
                </a:solidFill>
              </a:rPr>
              <a:t> and </a:t>
            </a:r>
            <a:r>
              <a:rPr lang="en-US" sz="1600" dirty="0" err="1" smtClean="0">
                <a:solidFill>
                  <a:schemeClr val="bg1">
                    <a:lumMod val="85000"/>
                  </a:schemeClr>
                </a:solidFill>
              </a:rPr>
              <a:t>Azekah</a:t>
            </a:r>
            <a:r>
              <a:rPr lang="en-US" sz="1600" dirty="0" smtClean="0">
                <a:solidFill>
                  <a:schemeClr val="bg1">
                    <a:lumMod val="85000"/>
                  </a:schemeClr>
                </a:solidFill>
              </a:rPr>
              <a:t>. Saul and the Israelites assembled and camped in the </a:t>
            </a:r>
            <a:r>
              <a:rPr lang="en-US" sz="1600" dirty="0" smtClean="0">
                <a:solidFill>
                  <a:srgbClr val="FFFF00"/>
                </a:solidFill>
              </a:rPr>
              <a:t>Valley of </a:t>
            </a:r>
            <a:r>
              <a:rPr lang="en-US" sz="1600" dirty="0" err="1" smtClean="0">
                <a:solidFill>
                  <a:srgbClr val="FFFF00"/>
                </a:solidFill>
              </a:rPr>
              <a:t>Elah</a:t>
            </a:r>
            <a:r>
              <a:rPr lang="en-US" sz="1600" dirty="0" smtClean="0">
                <a:solidFill>
                  <a:srgbClr val="FFFF00"/>
                </a:solidFill>
              </a:rPr>
              <a:t> </a:t>
            </a:r>
            <a:r>
              <a:rPr lang="en-US" sz="1600" dirty="0" smtClean="0">
                <a:solidFill>
                  <a:schemeClr val="bg1">
                    <a:lumMod val="85000"/>
                  </a:schemeClr>
                </a:solidFill>
              </a:rPr>
              <a:t>and drew up their battle line to meet the Philistines. </a:t>
            </a:r>
            <a:r>
              <a:rPr lang="en-US" sz="1600" dirty="0" smtClean="0">
                <a:solidFill>
                  <a:srgbClr val="FFFF00"/>
                </a:solidFill>
              </a:rPr>
              <a:t>The Philistines occupied one hill and the Israelites another, with the valley between them</a:t>
            </a:r>
            <a:r>
              <a:rPr lang="en-US" sz="1600" dirty="0" smtClean="0">
                <a:solidFill>
                  <a:schemeClr val="bg1">
                    <a:lumMod val="85000"/>
                  </a:schemeClr>
                </a:solidFill>
              </a:rPr>
              <a:t>.</a:t>
            </a:r>
          </a:p>
          <a:p>
            <a:pPr indent="274320"/>
            <a:r>
              <a:rPr lang="en-US" sz="1600" dirty="0" smtClean="0">
                <a:solidFill>
                  <a:schemeClr val="bg1">
                    <a:lumMod val="85000"/>
                  </a:schemeClr>
                </a:solidFill>
              </a:rPr>
              <a:t>A champion named Goliath, who was from </a:t>
            </a:r>
            <a:r>
              <a:rPr lang="en-US" sz="1600" dirty="0" smtClean="0">
                <a:solidFill>
                  <a:srgbClr val="FFFF00"/>
                </a:solidFill>
              </a:rPr>
              <a:t>Gath</a:t>
            </a:r>
            <a:r>
              <a:rPr lang="en-US" sz="1600" dirty="0" smtClean="0">
                <a:solidFill>
                  <a:schemeClr val="bg1">
                    <a:lumMod val="85000"/>
                  </a:schemeClr>
                </a:solidFill>
              </a:rPr>
              <a:t>, came out of the Philistine camp. He was over nine feet tall. He had a bronze helmet on his head and wore a coat of scale armor of bronze weighing five thousand shekels; on his legs he wore bronze greaves, and a bronze javelin was slung on his back. His spear shaft was like a weaver's rod, and its iron point weighed six hundred shekels. His shield bearer went ahead of him.</a:t>
            </a:r>
          </a:p>
          <a:p>
            <a:pPr indent="274320"/>
            <a:r>
              <a:rPr lang="en-US" sz="1600" dirty="0" smtClean="0">
                <a:solidFill>
                  <a:schemeClr val="bg1">
                    <a:lumMod val="85000"/>
                  </a:schemeClr>
                </a:solidFill>
              </a:rPr>
              <a:t>Goliath stood and shouted to the ranks of Israel, “Why do you come out and line up for battle? Am I not a Philistine, and are you not the servants of Saul? Choose a man and have him come down to me. If he is able to fight and kill me, we will become your subjects; but if I overcome him and kill him, you will become our subjects and serve us.” Then the Philistine said, “This day I defy the ranks of Israel! Give me a man and let us fight each other.” On hearing the Philistine's words, Saul and all the Israelites were dismayed and terrified.</a:t>
            </a:r>
          </a:p>
          <a:p>
            <a:pPr indent="274320"/>
            <a:r>
              <a:rPr lang="en-US" sz="1600" dirty="0" smtClean="0">
                <a:solidFill>
                  <a:schemeClr val="bg1">
                    <a:lumMod val="85000"/>
                  </a:schemeClr>
                </a:solidFill>
              </a:rPr>
              <a:t>Now David was the son of an </a:t>
            </a:r>
            <a:r>
              <a:rPr lang="en-US" sz="1600" dirty="0" err="1" smtClean="0">
                <a:solidFill>
                  <a:schemeClr val="bg1">
                    <a:lumMod val="85000"/>
                  </a:schemeClr>
                </a:solidFill>
              </a:rPr>
              <a:t>Ephrathite</a:t>
            </a:r>
            <a:r>
              <a:rPr lang="en-US" sz="1600" dirty="0" smtClean="0">
                <a:solidFill>
                  <a:schemeClr val="bg1">
                    <a:lumMod val="85000"/>
                  </a:schemeClr>
                </a:solidFill>
              </a:rPr>
              <a:t> named Jesse, who was from Bethlehem in Judah. Jesse had eight sons, and in Saul's time he was old and well advanced in years. Jesse's three oldest sons had followed Saul to the war: The firstborn was Eliab; the second, </a:t>
            </a:r>
            <a:r>
              <a:rPr lang="en-US" sz="1600" dirty="0" err="1" smtClean="0">
                <a:solidFill>
                  <a:schemeClr val="bg1">
                    <a:lumMod val="85000"/>
                  </a:schemeClr>
                </a:solidFill>
              </a:rPr>
              <a:t>Abinadab</a:t>
            </a:r>
            <a:r>
              <a:rPr lang="en-US" sz="1600" dirty="0" smtClean="0">
                <a:solidFill>
                  <a:schemeClr val="bg1">
                    <a:lumMod val="85000"/>
                  </a:schemeClr>
                </a:solidFill>
              </a:rPr>
              <a:t>; and the third, </a:t>
            </a:r>
            <a:r>
              <a:rPr lang="en-US" sz="1600" dirty="0" err="1" smtClean="0">
                <a:solidFill>
                  <a:schemeClr val="bg1">
                    <a:lumMod val="85000"/>
                  </a:schemeClr>
                </a:solidFill>
              </a:rPr>
              <a:t>Shammah</a:t>
            </a:r>
            <a:r>
              <a:rPr lang="en-US" sz="1600" dirty="0" smtClean="0">
                <a:solidFill>
                  <a:schemeClr val="bg1">
                    <a:lumMod val="85000"/>
                  </a:schemeClr>
                </a:solidFill>
              </a:rPr>
              <a:t>. David was the youngest. The three oldest followed Saul, but David went back and forth from Saul to tend his father's sheep at Bethlehem.</a:t>
            </a:r>
          </a:p>
          <a:p>
            <a:pPr indent="274320"/>
            <a:r>
              <a:rPr lang="en-US" sz="1600" dirty="0" smtClean="0">
                <a:solidFill>
                  <a:schemeClr val="bg1">
                    <a:lumMod val="85000"/>
                  </a:schemeClr>
                </a:solidFill>
              </a:rPr>
              <a:t>For forty days the Philistine came forward every morning and evening and took his stand.</a:t>
            </a:r>
          </a:p>
          <a:p>
            <a:pPr indent="274320"/>
            <a:r>
              <a:rPr lang="en-US" sz="1600" dirty="0" smtClean="0">
                <a:solidFill>
                  <a:schemeClr val="bg1">
                    <a:lumMod val="85000"/>
                  </a:schemeClr>
                </a:solidFill>
              </a:rPr>
              <a:t>David said to Saul, “Let no one lose heart on account of this Philistine; your servant will go and fight him.”</a:t>
            </a:r>
          </a:p>
          <a:p>
            <a:r>
              <a:rPr lang="en-US" sz="1600" dirty="0" smtClean="0">
                <a:solidFill>
                  <a:schemeClr val="bg1">
                    <a:lumMod val="85000"/>
                  </a:schemeClr>
                </a:solidFill>
              </a:rPr>
              <a:t>As the Philistine moved closer to attack him, David ran quickly toward the battle line to meet him. Reaching into his bag and taking out a stone, he slung it and struck the Philistine on the forehead. The stone sank into his forehead, and he fell facedown on the ground.</a:t>
            </a:r>
          </a:p>
          <a:p>
            <a:r>
              <a:rPr lang="en-US" sz="1600" dirty="0" smtClean="0">
                <a:solidFill>
                  <a:schemeClr val="bg1">
                    <a:lumMod val="85000"/>
                  </a:schemeClr>
                </a:solidFill>
              </a:rPr>
              <a:t>So David triumphed over the Philistine with a sling and a stone; without a sword in his hand he struck down the Philistine and killed him.</a:t>
            </a:r>
          </a:p>
          <a:p>
            <a:pPr indent="274320"/>
            <a:r>
              <a:rPr lang="en-US" sz="1600" dirty="0" smtClean="0">
                <a:solidFill>
                  <a:schemeClr val="bg1">
                    <a:lumMod val="85000"/>
                  </a:schemeClr>
                </a:solidFill>
              </a:rPr>
              <a:t>David ran and stood over him. He took hold of the Philistine's sword and drew it from the scabbard. After he killed him, he cut off his head with the sword.</a:t>
            </a:r>
          </a:p>
          <a:p>
            <a:pPr indent="274320"/>
            <a:r>
              <a:rPr lang="en-US" sz="1600" dirty="0" smtClean="0">
                <a:solidFill>
                  <a:schemeClr val="bg1">
                    <a:lumMod val="85000"/>
                  </a:schemeClr>
                </a:solidFill>
              </a:rPr>
              <a:t>When the Philistines saw that their hero was dead, they turned and ran. Then the men of Israel and Judah surged forward with a shout and pursued the Philistines to the entrance of Gath and to the gates of </a:t>
            </a:r>
            <a:r>
              <a:rPr lang="en-US" sz="1600" dirty="0" err="1" smtClean="0">
                <a:solidFill>
                  <a:schemeClr val="bg1">
                    <a:lumMod val="85000"/>
                  </a:schemeClr>
                </a:solidFill>
              </a:rPr>
              <a:t>Ekron</a:t>
            </a:r>
            <a:r>
              <a:rPr lang="en-US" sz="1600" dirty="0" smtClean="0">
                <a:solidFill>
                  <a:schemeClr val="bg1">
                    <a:lumMod val="85000"/>
                  </a:schemeClr>
                </a:solidFill>
              </a:rPr>
              <a:t>. Their dead were strewn along the </a:t>
            </a:r>
            <a:r>
              <a:rPr lang="en-US" sz="1600" dirty="0" err="1" smtClean="0">
                <a:solidFill>
                  <a:schemeClr val="bg1">
                    <a:lumMod val="85000"/>
                  </a:schemeClr>
                </a:solidFill>
              </a:rPr>
              <a:t>Shaaraim</a:t>
            </a:r>
            <a:r>
              <a:rPr lang="en-US" sz="1600" dirty="0" smtClean="0">
                <a:solidFill>
                  <a:schemeClr val="bg1">
                    <a:lumMod val="85000"/>
                  </a:schemeClr>
                </a:solidFill>
              </a:rPr>
              <a:t> road to Gath and </a:t>
            </a:r>
            <a:r>
              <a:rPr lang="en-US" sz="1600" dirty="0" err="1" smtClean="0">
                <a:solidFill>
                  <a:schemeClr val="bg1">
                    <a:lumMod val="85000"/>
                  </a:schemeClr>
                </a:solidFill>
              </a:rPr>
              <a:t>Ekron</a:t>
            </a:r>
            <a:r>
              <a:rPr lang="en-US" sz="1600" dirty="0" smtClean="0">
                <a:solidFill>
                  <a:schemeClr val="bg1">
                    <a:lumMod val="85000"/>
                  </a:schemeClr>
                </a:solidFill>
              </a:rPr>
              <a:t>. </a:t>
            </a:r>
          </a:p>
        </p:txBody>
      </p:sp>
    </p:spTree>
    <p:extLst>
      <p:ext uri="{BB962C8B-B14F-4D97-AF65-F5344CB8AC3E}">
        <p14:creationId xmlns:p14="http://schemas.microsoft.com/office/powerpoint/2010/main" val="16219861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6000" contrast="10000"/>
                    </a14:imgEffect>
                  </a14:imgLayer>
                </a14:imgProps>
              </a:ext>
              <a:ext uri="{28A0092B-C50C-407E-A947-70E740481C1C}">
                <a14:useLocalDpi xmlns:a14="http://schemas.microsoft.com/office/drawing/2010/main" val="0"/>
              </a:ext>
            </a:extLst>
          </a:blip>
          <a:stretch>
            <a:fillRect/>
          </a:stretch>
        </p:blipFill>
        <p:spPr>
          <a:xfrm>
            <a:off x="0" y="-161925"/>
            <a:ext cx="12192000" cy="9144000"/>
          </a:xfrm>
          <a:prstGeom prst="rect">
            <a:avLst/>
          </a:prstGeom>
        </p:spPr>
      </p:pic>
    </p:spTree>
    <p:extLst>
      <p:ext uri="{BB962C8B-B14F-4D97-AF65-F5344CB8AC3E}">
        <p14:creationId xmlns:p14="http://schemas.microsoft.com/office/powerpoint/2010/main" val="8535313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4750" y="-409575"/>
            <a:ext cx="10033000" cy="7524750"/>
          </a:xfrm>
          <a:prstGeom prst="rect">
            <a:avLst/>
          </a:prstGeom>
        </p:spPr>
      </p:pic>
    </p:spTree>
    <p:extLst>
      <p:ext uri="{BB962C8B-B14F-4D97-AF65-F5344CB8AC3E}">
        <p14:creationId xmlns:p14="http://schemas.microsoft.com/office/powerpoint/2010/main" val="222922957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3000"/>
                    </a14:imgEffect>
                  </a14:imgLayer>
                </a14:imgProps>
              </a:ext>
              <a:ext uri="{28A0092B-C50C-407E-A947-70E740481C1C}">
                <a14:useLocalDpi xmlns:a14="http://schemas.microsoft.com/office/drawing/2010/main" val="0"/>
              </a:ext>
            </a:extLst>
          </a:blip>
          <a:stretch>
            <a:fillRect/>
          </a:stretch>
        </p:blipFill>
        <p:spPr>
          <a:xfrm>
            <a:off x="0" y="-361950"/>
            <a:ext cx="12192000" cy="9144000"/>
          </a:xfrm>
          <a:prstGeom prst="rect">
            <a:avLst/>
          </a:prstGeom>
        </p:spPr>
      </p:pic>
    </p:spTree>
    <p:extLst>
      <p:ext uri="{BB962C8B-B14F-4D97-AF65-F5344CB8AC3E}">
        <p14:creationId xmlns:p14="http://schemas.microsoft.com/office/powerpoint/2010/main" val="100457998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bleon1.files.wordpress.com/2010/10/azeka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25" y="0"/>
            <a:ext cx="1077509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954253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63964374"/>
              </p:ext>
            </p:extLst>
          </p:nvPr>
        </p:nvGraphicFramePr>
        <p:xfrm>
          <a:off x="1877438" y="33704"/>
          <a:ext cx="8505553" cy="6804839"/>
        </p:xfrm>
        <a:graphic>
          <a:graphicData uri="http://schemas.openxmlformats.org/presentationml/2006/ole">
            <mc:AlternateContent xmlns:mc="http://schemas.openxmlformats.org/markup-compatibility/2006">
              <mc:Choice xmlns:v="urn:schemas-microsoft-com:vml" Requires="v">
                <p:oleObj spid="_x0000_s15420" name="Document" r:id="rId3" imgW="9144000" imgH="7315200" progId="Word.Document.12">
                  <p:embed/>
                </p:oleObj>
              </mc:Choice>
              <mc:Fallback>
                <p:oleObj name="Document" r:id="rId3" imgW="9144000" imgH="7315200" progId="Word.Document.12">
                  <p:embed/>
                  <p:pic>
                    <p:nvPicPr>
                      <p:cNvPr id="0" name=""/>
                      <p:cNvPicPr/>
                      <p:nvPr/>
                    </p:nvPicPr>
                    <p:blipFill>
                      <a:blip r:embed="rId4"/>
                      <a:stretch>
                        <a:fillRect/>
                      </a:stretch>
                    </p:blipFill>
                    <p:spPr>
                      <a:xfrm>
                        <a:off x="1877438" y="33704"/>
                        <a:ext cx="8505553" cy="6804839"/>
                      </a:xfrm>
                      <a:prstGeom prst="rect">
                        <a:avLst/>
                      </a:prstGeom>
                    </p:spPr>
                  </p:pic>
                </p:oleObj>
              </mc:Fallback>
            </mc:AlternateContent>
          </a:graphicData>
        </a:graphic>
      </p:graphicFrame>
      <p:cxnSp>
        <p:nvCxnSpPr>
          <p:cNvPr id="6" name="Straight Connector 5"/>
          <p:cNvCxnSpPr/>
          <p:nvPr/>
        </p:nvCxnSpPr>
        <p:spPr>
          <a:xfrm flipH="1">
            <a:off x="5953125" y="2171700"/>
            <a:ext cx="1038225" cy="241935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flipH="1" flipV="1">
            <a:off x="3267074" y="3109913"/>
            <a:ext cx="1883664" cy="1536192"/>
          </a:xfrm>
          <a:prstGeom prst="straightConnector1">
            <a:avLst/>
          </a:prstGeom>
          <a:ln w="25400">
            <a:solidFill>
              <a:srgbClr val="FF0000"/>
            </a:solidFill>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41340908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97899"/>
            <a:ext cx="11372850" cy="6571030"/>
          </a:xfrm>
          <a:prstGeom prst="rect">
            <a:avLst/>
          </a:prstGeom>
          <a:noFill/>
        </p:spPr>
        <p:txBody>
          <a:bodyPr wrap="square" rtlCol="0">
            <a:spAutoFit/>
          </a:bodyPr>
          <a:lstStyle/>
          <a:p>
            <a:pPr algn="ctr">
              <a:spcAft>
                <a:spcPts val="600"/>
              </a:spcAft>
            </a:pPr>
            <a:r>
              <a:rPr lang="en-US" sz="2400" b="1" dirty="0" smtClean="0">
                <a:solidFill>
                  <a:schemeClr val="bg1">
                    <a:lumMod val="85000"/>
                  </a:schemeClr>
                </a:solidFill>
              </a:rPr>
              <a:t>1 Samuel 24:1-7</a:t>
            </a:r>
          </a:p>
          <a:p>
            <a:pPr indent="457200"/>
            <a:r>
              <a:rPr lang="en-US" sz="2800" dirty="0" smtClean="0">
                <a:solidFill>
                  <a:schemeClr val="bg1">
                    <a:lumMod val="85000"/>
                  </a:schemeClr>
                </a:solidFill>
              </a:rPr>
              <a:t>After Saul returned from pursuing the Philistines, he was told, “David is in the Desert of </a:t>
            </a:r>
            <a:r>
              <a:rPr lang="en-US" sz="2800" dirty="0" err="1" smtClean="0">
                <a:solidFill>
                  <a:srgbClr val="FFFF00"/>
                </a:solidFill>
              </a:rPr>
              <a:t>En</a:t>
            </a:r>
            <a:r>
              <a:rPr lang="en-US" sz="2800" dirty="0" smtClean="0">
                <a:solidFill>
                  <a:srgbClr val="FFFF00"/>
                </a:solidFill>
              </a:rPr>
              <a:t> </a:t>
            </a:r>
            <a:r>
              <a:rPr lang="en-US" sz="2800" dirty="0" err="1" smtClean="0">
                <a:solidFill>
                  <a:srgbClr val="FFFF00"/>
                </a:solidFill>
              </a:rPr>
              <a:t>Gedi</a:t>
            </a:r>
            <a:r>
              <a:rPr lang="en-US" sz="2800" dirty="0" smtClean="0">
                <a:solidFill>
                  <a:schemeClr val="bg1">
                    <a:lumMod val="85000"/>
                  </a:schemeClr>
                </a:solidFill>
              </a:rPr>
              <a:t>.” So Saul took three thousand chosen men from all Israel and set out to look for David and his men near the </a:t>
            </a:r>
            <a:r>
              <a:rPr lang="en-US" sz="2800" dirty="0" smtClean="0">
                <a:solidFill>
                  <a:srgbClr val="FFFF00"/>
                </a:solidFill>
              </a:rPr>
              <a:t>Crags of the Wild Goats</a:t>
            </a:r>
            <a:r>
              <a:rPr lang="en-US" sz="2800" dirty="0" smtClean="0">
                <a:solidFill>
                  <a:schemeClr val="bg1">
                    <a:lumMod val="85000"/>
                  </a:schemeClr>
                </a:solidFill>
              </a:rPr>
              <a:t>.</a:t>
            </a:r>
          </a:p>
          <a:p>
            <a:pPr indent="457200"/>
            <a:r>
              <a:rPr lang="en-US" sz="2800" dirty="0" smtClean="0">
                <a:solidFill>
                  <a:schemeClr val="bg1">
                    <a:lumMod val="85000"/>
                  </a:schemeClr>
                </a:solidFill>
              </a:rPr>
              <a:t>He came to the sheep pens along the way; a cave was there, and Saul went in to relieve himself. David and his men were </a:t>
            </a:r>
            <a:r>
              <a:rPr lang="en-US" sz="2800" dirty="0" smtClean="0">
                <a:solidFill>
                  <a:srgbClr val="FFFF00"/>
                </a:solidFill>
              </a:rPr>
              <a:t>far back in the cave</a:t>
            </a:r>
            <a:r>
              <a:rPr lang="en-US" sz="2800" dirty="0" smtClean="0">
                <a:solidFill>
                  <a:schemeClr val="bg1">
                    <a:lumMod val="85000"/>
                  </a:schemeClr>
                </a:solidFill>
              </a:rPr>
              <a:t>. The men said, “This is the day the Lord spoke of when he said to you, ‘I will give your enemy into your hands for you to deal with as you wish.’ ” Then David crept up unnoticed and cut off a corner of Saul's robe.</a:t>
            </a:r>
          </a:p>
          <a:p>
            <a:pPr indent="457200"/>
            <a:r>
              <a:rPr lang="en-US" sz="2800" dirty="0" smtClean="0">
                <a:solidFill>
                  <a:schemeClr val="bg1">
                    <a:lumMod val="85000"/>
                  </a:schemeClr>
                </a:solidFill>
              </a:rPr>
              <a:t>Afterward, David was conscience-stricken for having cut off a corner of his robe. He said to his men, “The Lord forbid that I should do such a thing to my master, the Lord's anointed, or lift my hand against him; for he is the anointed of the Lord.” With these words David rebuked his men and did not allow them to attack Saul. And Saul left the cave and went his way.</a:t>
            </a:r>
            <a:endParaRPr lang="en-US" sz="2800" dirty="0">
              <a:solidFill>
                <a:schemeClr val="bg1">
                  <a:lumMod val="85000"/>
                </a:schemeClr>
              </a:solidFill>
            </a:endParaRPr>
          </a:p>
        </p:txBody>
      </p:sp>
    </p:spTree>
    <p:extLst>
      <p:ext uri="{BB962C8B-B14F-4D97-AF65-F5344CB8AC3E}">
        <p14:creationId xmlns:p14="http://schemas.microsoft.com/office/powerpoint/2010/main" val="189749625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BEBA8EAE-BF5A-486C-A8C5-ECC9F3942E4B}">
                <a14:imgProps xmlns:a14="http://schemas.microsoft.com/office/drawing/2010/main">
                  <a14:imgLayer r:embed="rId4">
                    <a14:imgEffect>
                      <a14:brightnessContrast bright="4000" contrast="3000"/>
                    </a14:imgEffect>
                  </a14:imgLayer>
                </a14:imgProps>
              </a:ext>
              <a:ext uri="{28A0092B-C50C-407E-A947-70E740481C1C}">
                <a14:useLocalDpi xmlns:a14="http://schemas.microsoft.com/office/drawing/2010/main" val="0"/>
              </a:ext>
            </a:extLst>
          </a:blip>
          <a:stretch>
            <a:fillRect/>
          </a:stretch>
        </p:blipFill>
        <p:spPr>
          <a:xfrm>
            <a:off x="0" y="-909638"/>
            <a:ext cx="12192000" cy="9144001"/>
          </a:xfrm>
          <a:prstGeom prst="rect">
            <a:avLst/>
          </a:prstGeom>
        </p:spPr>
      </p:pic>
    </p:spTree>
    <p:extLst>
      <p:ext uri="{BB962C8B-B14F-4D97-AF65-F5344CB8AC3E}">
        <p14:creationId xmlns:p14="http://schemas.microsoft.com/office/powerpoint/2010/main" val="33761181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0000" contrast="9000"/>
                    </a14:imgEffect>
                  </a14:imgLayer>
                </a14:imgProps>
              </a:ext>
              <a:ext uri="{28A0092B-C50C-407E-A947-70E740481C1C}">
                <a14:useLocalDpi xmlns:a14="http://schemas.microsoft.com/office/drawing/2010/main" val="0"/>
              </a:ext>
            </a:extLst>
          </a:blip>
          <a:stretch>
            <a:fillRect/>
          </a:stretch>
        </p:blipFill>
        <p:spPr>
          <a:xfrm>
            <a:off x="2838450" y="-1003300"/>
            <a:ext cx="6124575" cy="8166100"/>
          </a:xfrm>
          <a:prstGeom prst="rect">
            <a:avLst/>
          </a:prstGeom>
        </p:spPr>
      </p:pic>
    </p:spTree>
    <p:extLst>
      <p:ext uri="{BB962C8B-B14F-4D97-AF65-F5344CB8AC3E}">
        <p14:creationId xmlns:p14="http://schemas.microsoft.com/office/powerpoint/2010/main" val="8042026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0000" contrast="9000"/>
                    </a14:imgEffect>
                  </a14:imgLayer>
                </a14:imgProps>
              </a:ext>
              <a:ext uri="{28A0092B-C50C-407E-A947-70E740481C1C}">
                <a14:useLocalDpi xmlns:a14="http://schemas.microsoft.com/office/drawing/2010/main" val="0"/>
              </a:ext>
            </a:extLst>
          </a:blip>
          <a:stretch>
            <a:fillRect/>
          </a:stretch>
        </p:blipFill>
        <p:spPr>
          <a:xfrm>
            <a:off x="0" y="-4961361"/>
            <a:ext cx="12192000" cy="16256000"/>
          </a:xfrm>
          <a:prstGeom prst="rect">
            <a:avLst/>
          </a:prstGeom>
        </p:spPr>
      </p:pic>
    </p:spTree>
    <p:extLst>
      <p:ext uri="{BB962C8B-B14F-4D97-AF65-F5344CB8AC3E}">
        <p14:creationId xmlns:p14="http://schemas.microsoft.com/office/powerpoint/2010/main" val="334745310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3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3974173681"/>
              </p:ext>
            </p:extLst>
          </p:nvPr>
        </p:nvGraphicFramePr>
        <p:xfrm>
          <a:off x="1877438" y="33704"/>
          <a:ext cx="8505553" cy="6804839"/>
        </p:xfrm>
        <a:graphic>
          <a:graphicData uri="http://schemas.openxmlformats.org/presentationml/2006/ole">
            <mc:AlternateContent xmlns:mc="http://schemas.openxmlformats.org/markup-compatibility/2006">
              <mc:Choice xmlns:v="urn:schemas-microsoft-com:vml" Requires="v">
                <p:oleObj spid="_x0000_s16444" name="Document" r:id="rId3" imgW="9144000" imgH="7315200" progId="Word.Document.12">
                  <p:embed/>
                </p:oleObj>
              </mc:Choice>
              <mc:Fallback>
                <p:oleObj name="Document" r:id="rId3" imgW="9144000" imgH="7315200" progId="Word.Document.12">
                  <p:embed/>
                  <p:pic>
                    <p:nvPicPr>
                      <p:cNvPr id="0" name=""/>
                      <p:cNvPicPr/>
                      <p:nvPr/>
                    </p:nvPicPr>
                    <p:blipFill>
                      <a:blip r:embed="rId4"/>
                      <a:stretch>
                        <a:fillRect/>
                      </a:stretch>
                    </p:blipFill>
                    <p:spPr>
                      <a:xfrm>
                        <a:off x="1877438" y="33704"/>
                        <a:ext cx="8505553" cy="6804839"/>
                      </a:xfrm>
                      <a:prstGeom prst="rect">
                        <a:avLst/>
                      </a:prstGeom>
                    </p:spPr>
                  </p:pic>
                </p:oleObj>
              </mc:Fallback>
            </mc:AlternateContent>
          </a:graphicData>
        </a:graphic>
      </p:graphicFrame>
      <p:cxnSp>
        <p:nvCxnSpPr>
          <p:cNvPr id="6" name="Straight Connector 5"/>
          <p:cNvCxnSpPr/>
          <p:nvPr/>
        </p:nvCxnSpPr>
        <p:spPr>
          <a:xfrm flipH="1" flipV="1">
            <a:off x="5762625" y="419100"/>
            <a:ext cx="1228726" cy="207645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flipH="1">
            <a:off x="3714750" y="371475"/>
            <a:ext cx="1434846" cy="299085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15023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5481" y="2017659"/>
            <a:ext cx="10923373" cy="4462760"/>
          </a:xfrm>
          <a:prstGeom prst="rect">
            <a:avLst/>
          </a:prstGeom>
          <a:noFill/>
        </p:spPr>
        <p:txBody>
          <a:bodyPr wrap="square" rtlCol="0">
            <a:spAutoFit/>
          </a:bodyPr>
          <a:lstStyle/>
          <a:p>
            <a:r>
              <a:rPr lang="en-US" sz="4000">
                <a:solidFill>
                  <a:schemeClr val="bg1">
                    <a:lumMod val="95000"/>
                  </a:schemeClr>
                </a:solidFill>
              </a:rPr>
              <a:t>The heavens are yours, and the earth is yours; </a:t>
            </a:r>
          </a:p>
          <a:p>
            <a:r>
              <a:rPr lang="en-US" sz="4000">
                <a:solidFill>
                  <a:schemeClr val="bg1">
                    <a:lumMod val="95000"/>
                  </a:schemeClr>
                </a:solidFill>
              </a:rPr>
              <a:t>everything in the world is yours—you created it all. </a:t>
            </a:r>
          </a:p>
          <a:p>
            <a:r>
              <a:rPr lang="en-US" sz="4000">
                <a:solidFill>
                  <a:schemeClr val="bg1">
                    <a:lumMod val="95000"/>
                  </a:schemeClr>
                </a:solidFill>
              </a:rPr>
              <a:t>﻿</a:t>
            </a:r>
            <a:r>
              <a:rPr lang="en-US" sz="4000" smtClean="0">
                <a:solidFill>
                  <a:schemeClr val="bg1">
                    <a:lumMod val="95000"/>
                  </a:schemeClr>
                </a:solidFill>
              </a:rPr>
              <a:t>You </a:t>
            </a:r>
            <a:r>
              <a:rPr lang="en-US" sz="4000">
                <a:solidFill>
                  <a:schemeClr val="bg1">
                    <a:lumMod val="95000"/>
                  </a:schemeClr>
                </a:solidFill>
              </a:rPr>
              <a:t>created north and south</a:t>
            </a:r>
            <a:r>
              <a:rPr lang="en-US" sz="4000" smtClean="0">
                <a:solidFill>
                  <a:schemeClr val="bg1">
                    <a:lumMod val="95000"/>
                  </a:schemeClr>
                </a:solidFill>
              </a:rPr>
              <a:t>.</a:t>
            </a:r>
            <a:r>
              <a:rPr lang="en-US" sz="4000" smtClean="0"/>
              <a:t>* </a:t>
            </a:r>
            <a:endParaRPr lang="en-US" sz="4000"/>
          </a:p>
          <a:p>
            <a:r>
              <a:rPr lang="en-US" sz="4000">
                <a:solidFill>
                  <a:schemeClr val="bg1">
                    <a:lumMod val="95000"/>
                  </a:schemeClr>
                </a:solidFill>
              </a:rPr>
              <a:t>Mount Tabor and Mount Hermon praise your name.</a:t>
            </a:r>
          </a:p>
          <a:p>
            <a:pPr algn="r"/>
            <a:r>
              <a:rPr lang="en-US" sz="3200" b="1" smtClean="0">
                <a:solidFill>
                  <a:schemeClr val="bg1">
                    <a:lumMod val="95000"/>
                  </a:schemeClr>
                </a:solidFill>
              </a:rPr>
              <a:t>Psalm 89:11–12</a:t>
            </a:r>
          </a:p>
          <a:p>
            <a:endParaRPr lang="en-US" sz="2400" smtClean="0">
              <a:solidFill>
                <a:schemeClr val="bg1">
                  <a:lumMod val="95000"/>
                </a:schemeClr>
              </a:solidFill>
            </a:endParaRPr>
          </a:p>
          <a:p>
            <a:r>
              <a:rPr lang="en-US" sz="3000" smtClean="0"/>
              <a:t>*north = </a:t>
            </a:r>
            <a:r>
              <a:rPr lang="en-US" sz="3000" i="1" smtClean="0"/>
              <a:t>tsapon</a:t>
            </a:r>
            <a:r>
              <a:rPr lang="en-US" sz="3000" smtClean="0"/>
              <a:t> = reference to Mt. Zaphon, a place for Baal worship</a:t>
            </a:r>
          </a:p>
          <a:p>
            <a:r>
              <a:rPr lang="en-US" sz="3000" smtClean="0"/>
              <a:t>  south = </a:t>
            </a:r>
            <a:r>
              <a:rPr lang="en-US" sz="3000" i="1" smtClean="0"/>
              <a:t>wǝyamin</a:t>
            </a:r>
            <a:r>
              <a:rPr lang="en-US" sz="3000" smtClean="0"/>
              <a:t> = right hand (or reference to Mt. Amanus)</a:t>
            </a:r>
            <a:endParaRPr lang="en-US" sz="3000"/>
          </a:p>
        </p:txBody>
      </p:sp>
      <p:sp>
        <p:nvSpPr>
          <p:cNvPr id="3" name="Title 1"/>
          <p:cNvSpPr>
            <a:spLocks noGrp="1"/>
          </p:cNvSpPr>
          <p:nvPr>
            <p:ph type="ctrTitle"/>
          </p:nvPr>
        </p:nvSpPr>
        <p:spPr>
          <a:xfrm>
            <a:off x="1449050" y="657669"/>
            <a:ext cx="9144000" cy="1156142"/>
          </a:xfrm>
        </p:spPr>
        <p:txBody>
          <a:bodyPr/>
          <a:lstStyle/>
          <a:p>
            <a:r>
              <a:rPr lang="en-US" b="1" smtClean="0">
                <a:solidFill>
                  <a:schemeClr val="bg1"/>
                </a:solidFill>
              </a:rPr>
              <a:t>High Places of the Holy Land</a:t>
            </a:r>
            <a:endParaRPr lang="en-US" b="1">
              <a:solidFill>
                <a:schemeClr val="bg1"/>
              </a:solidFill>
            </a:endParaRPr>
          </a:p>
        </p:txBody>
      </p:sp>
    </p:spTree>
    <p:extLst>
      <p:ext uri="{BB962C8B-B14F-4D97-AF65-F5344CB8AC3E}">
        <p14:creationId xmlns:p14="http://schemas.microsoft.com/office/powerpoint/2010/main" val="40713838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5481" y="2017659"/>
            <a:ext cx="10923373" cy="4462760"/>
          </a:xfrm>
          <a:prstGeom prst="rect">
            <a:avLst/>
          </a:prstGeom>
          <a:noFill/>
        </p:spPr>
        <p:txBody>
          <a:bodyPr wrap="square" rtlCol="0">
            <a:spAutoFit/>
          </a:bodyPr>
          <a:lstStyle/>
          <a:p>
            <a:r>
              <a:rPr lang="en-US" sz="4000">
                <a:solidFill>
                  <a:schemeClr val="bg1">
                    <a:lumMod val="95000"/>
                  </a:schemeClr>
                </a:solidFill>
              </a:rPr>
              <a:t>The heavens are yours, and the earth is yours; </a:t>
            </a:r>
          </a:p>
          <a:p>
            <a:r>
              <a:rPr lang="en-US" sz="4000">
                <a:solidFill>
                  <a:schemeClr val="bg1">
                    <a:lumMod val="95000"/>
                  </a:schemeClr>
                </a:solidFill>
              </a:rPr>
              <a:t>everything in the world is yours—you created it all. </a:t>
            </a:r>
          </a:p>
          <a:p>
            <a:r>
              <a:rPr lang="en-US" sz="4000">
                <a:solidFill>
                  <a:schemeClr val="bg1">
                    <a:lumMod val="95000"/>
                  </a:schemeClr>
                </a:solidFill>
              </a:rPr>
              <a:t>﻿</a:t>
            </a:r>
            <a:r>
              <a:rPr lang="en-US" sz="4000" smtClean="0">
                <a:solidFill>
                  <a:schemeClr val="bg1">
                    <a:lumMod val="95000"/>
                  </a:schemeClr>
                </a:solidFill>
              </a:rPr>
              <a:t>You </a:t>
            </a:r>
            <a:r>
              <a:rPr lang="en-US" sz="4000">
                <a:solidFill>
                  <a:schemeClr val="bg1">
                    <a:lumMod val="95000"/>
                  </a:schemeClr>
                </a:solidFill>
              </a:rPr>
              <a:t>created north and south</a:t>
            </a:r>
            <a:r>
              <a:rPr lang="en-US" sz="4000" smtClean="0">
                <a:solidFill>
                  <a:schemeClr val="bg1">
                    <a:lumMod val="95000"/>
                  </a:schemeClr>
                </a:solidFill>
              </a:rPr>
              <a:t>.* </a:t>
            </a:r>
            <a:endParaRPr lang="en-US" sz="4000">
              <a:solidFill>
                <a:schemeClr val="bg1">
                  <a:lumMod val="95000"/>
                </a:schemeClr>
              </a:solidFill>
            </a:endParaRPr>
          </a:p>
          <a:p>
            <a:r>
              <a:rPr lang="en-US" sz="4000">
                <a:solidFill>
                  <a:schemeClr val="bg1">
                    <a:lumMod val="95000"/>
                  </a:schemeClr>
                </a:solidFill>
              </a:rPr>
              <a:t>Mount Tabor and Mount Hermon praise your name.</a:t>
            </a:r>
          </a:p>
          <a:p>
            <a:pPr algn="r"/>
            <a:r>
              <a:rPr lang="en-US" sz="3200" b="1" smtClean="0">
                <a:solidFill>
                  <a:schemeClr val="bg1">
                    <a:lumMod val="95000"/>
                  </a:schemeClr>
                </a:solidFill>
              </a:rPr>
              <a:t>Psalm 89:11–12</a:t>
            </a:r>
          </a:p>
          <a:p>
            <a:endParaRPr lang="en-US" sz="2400" smtClean="0">
              <a:solidFill>
                <a:schemeClr val="bg1">
                  <a:lumMod val="95000"/>
                </a:schemeClr>
              </a:solidFill>
            </a:endParaRPr>
          </a:p>
          <a:p>
            <a:r>
              <a:rPr lang="en-US" sz="3000" smtClean="0">
                <a:solidFill>
                  <a:schemeClr val="bg1">
                    <a:lumMod val="95000"/>
                  </a:schemeClr>
                </a:solidFill>
              </a:rPr>
              <a:t>*north = </a:t>
            </a:r>
            <a:r>
              <a:rPr lang="en-US" sz="3000" i="1" smtClean="0">
                <a:solidFill>
                  <a:schemeClr val="bg1">
                    <a:lumMod val="95000"/>
                  </a:schemeClr>
                </a:solidFill>
              </a:rPr>
              <a:t>tsapon</a:t>
            </a:r>
            <a:r>
              <a:rPr lang="en-US" sz="3000" smtClean="0">
                <a:solidFill>
                  <a:schemeClr val="bg1">
                    <a:lumMod val="95000"/>
                  </a:schemeClr>
                </a:solidFill>
              </a:rPr>
              <a:t> = reference to Mt. Zaphon, a place for Baal worship</a:t>
            </a:r>
          </a:p>
          <a:p>
            <a:r>
              <a:rPr lang="en-US" sz="3000" smtClean="0">
                <a:solidFill>
                  <a:schemeClr val="bg1">
                    <a:lumMod val="95000"/>
                  </a:schemeClr>
                </a:solidFill>
              </a:rPr>
              <a:t>  south = </a:t>
            </a:r>
            <a:r>
              <a:rPr lang="en-US" sz="3000" i="1" smtClean="0">
                <a:solidFill>
                  <a:schemeClr val="bg1">
                    <a:lumMod val="95000"/>
                  </a:schemeClr>
                </a:solidFill>
              </a:rPr>
              <a:t>wǝyamin</a:t>
            </a:r>
            <a:r>
              <a:rPr lang="en-US" sz="3000" smtClean="0">
                <a:solidFill>
                  <a:schemeClr val="bg1">
                    <a:lumMod val="95000"/>
                  </a:schemeClr>
                </a:solidFill>
              </a:rPr>
              <a:t> = right hand (or reference to Mt. Amanus)</a:t>
            </a:r>
            <a:endParaRPr lang="en-US" sz="3000">
              <a:solidFill>
                <a:schemeClr val="bg1">
                  <a:lumMod val="95000"/>
                </a:schemeClr>
              </a:solidFill>
            </a:endParaRPr>
          </a:p>
        </p:txBody>
      </p:sp>
      <p:sp>
        <p:nvSpPr>
          <p:cNvPr id="3" name="Title 1"/>
          <p:cNvSpPr>
            <a:spLocks noGrp="1"/>
          </p:cNvSpPr>
          <p:nvPr>
            <p:ph type="ctrTitle"/>
          </p:nvPr>
        </p:nvSpPr>
        <p:spPr>
          <a:xfrm>
            <a:off x="1449050" y="657669"/>
            <a:ext cx="9144000" cy="1156142"/>
          </a:xfrm>
        </p:spPr>
        <p:txBody>
          <a:bodyPr/>
          <a:lstStyle/>
          <a:p>
            <a:r>
              <a:rPr lang="en-US" b="1" smtClean="0">
                <a:solidFill>
                  <a:schemeClr val="bg1"/>
                </a:solidFill>
              </a:rPr>
              <a:t>High Places of the Holy Land</a:t>
            </a:r>
            <a:endParaRPr lang="en-US" b="1">
              <a:solidFill>
                <a:schemeClr val="bg1"/>
              </a:solidFill>
            </a:endParaRPr>
          </a:p>
        </p:txBody>
      </p:sp>
    </p:spTree>
    <p:extLst>
      <p:ext uri="{BB962C8B-B14F-4D97-AF65-F5344CB8AC3E}">
        <p14:creationId xmlns:p14="http://schemas.microsoft.com/office/powerpoint/2010/main" val="258400540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4715" y="0"/>
            <a:ext cx="8882569" cy="6858000"/>
          </a:xfrm>
          <a:prstGeom prst="rect">
            <a:avLst/>
          </a:prstGeom>
        </p:spPr>
      </p:pic>
    </p:spTree>
    <p:extLst>
      <p:ext uri="{BB962C8B-B14F-4D97-AF65-F5344CB8AC3E}">
        <p14:creationId xmlns:p14="http://schemas.microsoft.com/office/powerpoint/2010/main" val="77275867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45" y="-1568291"/>
            <a:ext cx="12221245" cy="8636154"/>
          </a:xfrm>
          <a:prstGeom prst="rect">
            <a:avLst/>
          </a:prstGeom>
        </p:spPr>
      </p:pic>
    </p:spTree>
    <p:extLst>
      <p:ext uri="{BB962C8B-B14F-4D97-AF65-F5344CB8AC3E}">
        <p14:creationId xmlns:p14="http://schemas.microsoft.com/office/powerpoint/2010/main" val="37469254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3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6400" y="310733"/>
            <a:ext cx="11125200" cy="6093976"/>
          </a:xfrm>
          <a:prstGeom prst="rect">
            <a:avLst/>
          </a:prstGeom>
          <a:noFill/>
        </p:spPr>
        <p:txBody>
          <a:bodyPr wrap="square" rtlCol="0">
            <a:spAutoFit/>
          </a:bodyPr>
          <a:lstStyle/>
          <a:p>
            <a:pPr>
              <a:tabLst>
                <a:tab pos="10799763" algn="r"/>
              </a:tabLst>
            </a:pPr>
            <a:r>
              <a:rPr lang="en-US" sz="4000">
                <a:solidFill>
                  <a:schemeClr val="bg1">
                    <a:lumMod val="95000"/>
                  </a:schemeClr>
                </a:solidFill>
              </a:rPr>
              <a:t>David and all the Israelites marched to Jerusalem (that is, Jebus). The Jebusites who lived </a:t>
            </a:r>
            <a:r>
              <a:rPr lang="en-US" sz="4000" smtClean="0">
                <a:solidFill>
                  <a:schemeClr val="bg1">
                    <a:lumMod val="95000"/>
                  </a:schemeClr>
                </a:solidFill>
              </a:rPr>
              <a:t>there </a:t>
            </a:r>
            <a:r>
              <a:rPr lang="en-US" sz="4000">
                <a:solidFill>
                  <a:schemeClr val="bg1">
                    <a:lumMod val="95000"/>
                  </a:schemeClr>
                </a:solidFill>
              </a:rPr>
              <a:t>said to David, “You will not get in here.” Nevertheless, David captured the fortress of Zion, the City of </a:t>
            </a:r>
            <a:r>
              <a:rPr lang="en-US" sz="4000" smtClean="0">
                <a:solidFill>
                  <a:schemeClr val="bg1">
                    <a:lumMod val="95000"/>
                  </a:schemeClr>
                </a:solidFill>
              </a:rPr>
              <a:t>David…. </a:t>
            </a:r>
            <a:r>
              <a:rPr lang="en-US" sz="4000">
                <a:solidFill>
                  <a:schemeClr val="bg1">
                    <a:lumMod val="95000"/>
                  </a:schemeClr>
                </a:solidFill>
              </a:rPr>
              <a:t>David then took up residence in the fortress, and so it was called the City of </a:t>
            </a:r>
            <a:r>
              <a:rPr lang="en-US" sz="4000" smtClean="0">
                <a:solidFill>
                  <a:schemeClr val="bg1">
                    <a:lumMod val="95000"/>
                  </a:schemeClr>
                </a:solidFill>
              </a:rPr>
              <a:t>David.</a:t>
            </a:r>
            <a:r>
              <a:rPr lang="en-US" sz="3000">
                <a:solidFill>
                  <a:schemeClr val="bg1">
                    <a:lumMod val="95000"/>
                  </a:schemeClr>
                </a:solidFill>
              </a:rPr>
              <a:t>	</a:t>
            </a:r>
            <a:r>
              <a:rPr lang="en-US" sz="3000" b="1" smtClean="0">
                <a:solidFill>
                  <a:schemeClr val="bg1">
                    <a:lumMod val="95000"/>
                  </a:schemeClr>
                </a:solidFill>
              </a:rPr>
              <a:t>1 Chronicles 11:4-5,7</a:t>
            </a:r>
          </a:p>
          <a:p>
            <a:pPr>
              <a:tabLst>
                <a:tab pos="10231438" algn="r"/>
              </a:tabLst>
            </a:pPr>
            <a:endParaRPr lang="en-US" sz="3000" b="1" smtClean="0">
              <a:solidFill>
                <a:schemeClr val="bg1">
                  <a:lumMod val="95000"/>
                </a:schemeClr>
              </a:solidFill>
            </a:endParaRPr>
          </a:p>
          <a:p>
            <a:pPr>
              <a:tabLst>
                <a:tab pos="10799763" algn="r"/>
              </a:tabLst>
            </a:pPr>
            <a:r>
              <a:rPr lang="en-US" sz="4000"/>
              <a:t>After David had constructed buildings for himself in the City of David, he prepared a place for the ark of God and pitched a tent for it</a:t>
            </a:r>
            <a:r>
              <a:rPr lang="en-US" sz="4000" smtClean="0"/>
              <a:t>.	</a:t>
            </a:r>
            <a:r>
              <a:rPr lang="en-US" sz="3000" b="1" smtClean="0"/>
              <a:t>1 </a:t>
            </a:r>
            <a:r>
              <a:rPr lang="en-US" sz="3000" b="1"/>
              <a:t>Chronicles 15:1</a:t>
            </a:r>
          </a:p>
        </p:txBody>
      </p:sp>
    </p:spTree>
    <p:extLst>
      <p:ext uri="{BB962C8B-B14F-4D97-AF65-F5344CB8AC3E}">
        <p14:creationId xmlns:p14="http://schemas.microsoft.com/office/powerpoint/2010/main" val="24560839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6400" y="310733"/>
            <a:ext cx="11125200" cy="6093976"/>
          </a:xfrm>
          <a:prstGeom prst="rect">
            <a:avLst/>
          </a:prstGeom>
          <a:noFill/>
        </p:spPr>
        <p:txBody>
          <a:bodyPr wrap="square" rtlCol="0">
            <a:spAutoFit/>
          </a:bodyPr>
          <a:lstStyle/>
          <a:p>
            <a:pPr>
              <a:tabLst>
                <a:tab pos="10799763" algn="r"/>
              </a:tabLst>
            </a:pPr>
            <a:r>
              <a:rPr lang="en-US" sz="4000" dirty="0">
                <a:solidFill>
                  <a:schemeClr val="bg1">
                    <a:lumMod val="95000"/>
                  </a:schemeClr>
                </a:solidFill>
              </a:rPr>
              <a:t>David and all the Israelites marched to </a:t>
            </a:r>
            <a:r>
              <a:rPr lang="en-US" sz="4000" dirty="0">
                <a:solidFill>
                  <a:srgbClr val="FFFF00"/>
                </a:solidFill>
              </a:rPr>
              <a:t>Jerusalem</a:t>
            </a:r>
            <a:r>
              <a:rPr lang="en-US" sz="4000" dirty="0">
                <a:solidFill>
                  <a:schemeClr val="bg1">
                    <a:lumMod val="95000"/>
                  </a:schemeClr>
                </a:solidFill>
              </a:rPr>
              <a:t> </a:t>
            </a:r>
            <a:r>
              <a:rPr lang="en-US" sz="4000" dirty="0">
                <a:solidFill>
                  <a:srgbClr val="FFFF00"/>
                </a:solidFill>
              </a:rPr>
              <a:t>(that is, </a:t>
            </a:r>
            <a:r>
              <a:rPr lang="en-US" sz="4000" dirty="0" err="1">
                <a:solidFill>
                  <a:srgbClr val="FFFF00"/>
                </a:solidFill>
              </a:rPr>
              <a:t>Jebus</a:t>
            </a:r>
            <a:r>
              <a:rPr lang="en-US" sz="4000" dirty="0">
                <a:solidFill>
                  <a:srgbClr val="FFFF00"/>
                </a:solidFill>
              </a:rPr>
              <a:t>)</a:t>
            </a:r>
            <a:r>
              <a:rPr lang="en-US" sz="4000" dirty="0">
                <a:solidFill>
                  <a:schemeClr val="bg1">
                    <a:lumMod val="95000"/>
                  </a:schemeClr>
                </a:solidFill>
              </a:rPr>
              <a:t>. The </a:t>
            </a:r>
            <a:r>
              <a:rPr lang="en-US" sz="4000" dirty="0" err="1">
                <a:solidFill>
                  <a:schemeClr val="bg1">
                    <a:lumMod val="95000"/>
                  </a:schemeClr>
                </a:solidFill>
              </a:rPr>
              <a:t>Jebusites</a:t>
            </a:r>
            <a:r>
              <a:rPr lang="en-US" sz="4000" dirty="0">
                <a:solidFill>
                  <a:schemeClr val="bg1">
                    <a:lumMod val="95000"/>
                  </a:schemeClr>
                </a:solidFill>
              </a:rPr>
              <a:t> who lived </a:t>
            </a:r>
            <a:r>
              <a:rPr lang="en-US" sz="4000" dirty="0" smtClean="0">
                <a:solidFill>
                  <a:schemeClr val="bg1">
                    <a:lumMod val="95000"/>
                  </a:schemeClr>
                </a:solidFill>
              </a:rPr>
              <a:t>there </a:t>
            </a:r>
            <a:r>
              <a:rPr lang="en-US" sz="4000" dirty="0">
                <a:solidFill>
                  <a:schemeClr val="bg1">
                    <a:lumMod val="95000"/>
                  </a:schemeClr>
                </a:solidFill>
              </a:rPr>
              <a:t>said to David, “You will not get in here.” Nevertheless, David captured the fortress of Zion, the City of </a:t>
            </a:r>
            <a:r>
              <a:rPr lang="en-US" sz="4000" dirty="0" smtClean="0">
                <a:solidFill>
                  <a:schemeClr val="bg1">
                    <a:lumMod val="95000"/>
                  </a:schemeClr>
                </a:solidFill>
              </a:rPr>
              <a:t>David…. </a:t>
            </a:r>
            <a:r>
              <a:rPr lang="en-US" sz="4000" dirty="0">
                <a:solidFill>
                  <a:schemeClr val="bg1">
                    <a:lumMod val="95000"/>
                  </a:schemeClr>
                </a:solidFill>
              </a:rPr>
              <a:t>David then took up residence in the fortress, and so it was called the City of </a:t>
            </a:r>
            <a:r>
              <a:rPr lang="en-US" sz="4000" dirty="0" smtClean="0">
                <a:solidFill>
                  <a:schemeClr val="bg1">
                    <a:lumMod val="95000"/>
                  </a:schemeClr>
                </a:solidFill>
              </a:rPr>
              <a:t>David.</a:t>
            </a:r>
            <a:r>
              <a:rPr lang="en-US" sz="3000" dirty="0">
                <a:solidFill>
                  <a:schemeClr val="bg1">
                    <a:lumMod val="95000"/>
                  </a:schemeClr>
                </a:solidFill>
              </a:rPr>
              <a:t>	</a:t>
            </a:r>
            <a:r>
              <a:rPr lang="en-US" sz="3000" b="1" dirty="0" smtClean="0">
                <a:solidFill>
                  <a:schemeClr val="bg1">
                    <a:lumMod val="95000"/>
                  </a:schemeClr>
                </a:solidFill>
              </a:rPr>
              <a:t>1 Chronicles 11:4-5,7</a:t>
            </a:r>
          </a:p>
          <a:p>
            <a:pPr>
              <a:tabLst>
                <a:tab pos="10231438" algn="r"/>
              </a:tabLst>
            </a:pPr>
            <a:endParaRPr lang="en-US" sz="3000" b="1" dirty="0" smtClean="0">
              <a:solidFill>
                <a:schemeClr val="bg1">
                  <a:lumMod val="95000"/>
                </a:schemeClr>
              </a:solidFill>
            </a:endParaRPr>
          </a:p>
          <a:p>
            <a:pPr>
              <a:tabLst>
                <a:tab pos="10799763" algn="r"/>
              </a:tabLst>
            </a:pPr>
            <a:r>
              <a:rPr lang="en-US" sz="4000" dirty="0"/>
              <a:t>After David had constructed buildings for himself in the City of David, he prepared a place for the ark of God and pitched a tent for it</a:t>
            </a:r>
            <a:r>
              <a:rPr lang="en-US" sz="4000" dirty="0" smtClean="0"/>
              <a:t>.	</a:t>
            </a:r>
            <a:r>
              <a:rPr lang="en-US" sz="3000" b="1" dirty="0" smtClean="0"/>
              <a:t>1 </a:t>
            </a:r>
            <a:r>
              <a:rPr lang="en-US" sz="3000" b="1" dirty="0"/>
              <a:t>Chronicles 15:1</a:t>
            </a:r>
          </a:p>
        </p:txBody>
      </p:sp>
    </p:spTree>
    <p:extLst>
      <p:ext uri="{BB962C8B-B14F-4D97-AF65-F5344CB8AC3E}">
        <p14:creationId xmlns:p14="http://schemas.microsoft.com/office/powerpoint/2010/main" val="32332452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6400" y="310733"/>
            <a:ext cx="11125200" cy="6093976"/>
          </a:xfrm>
          <a:prstGeom prst="rect">
            <a:avLst/>
          </a:prstGeom>
          <a:noFill/>
        </p:spPr>
        <p:txBody>
          <a:bodyPr wrap="square" rtlCol="0">
            <a:spAutoFit/>
          </a:bodyPr>
          <a:lstStyle/>
          <a:p>
            <a:pPr>
              <a:tabLst>
                <a:tab pos="10799763" algn="r"/>
              </a:tabLst>
            </a:pPr>
            <a:r>
              <a:rPr lang="en-US" sz="4000">
                <a:solidFill>
                  <a:schemeClr val="bg1">
                    <a:lumMod val="95000"/>
                  </a:schemeClr>
                </a:solidFill>
              </a:rPr>
              <a:t>David and all the Israelites marched to </a:t>
            </a:r>
            <a:r>
              <a:rPr lang="en-US" sz="4000">
                <a:solidFill>
                  <a:srgbClr val="FFFF00"/>
                </a:solidFill>
              </a:rPr>
              <a:t>Jerusalem (that is, Jebus)</a:t>
            </a:r>
            <a:r>
              <a:rPr lang="en-US" sz="4000">
                <a:solidFill>
                  <a:schemeClr val="bg1">
                    <a:lumMod val="95000"/>
                  </a:schemeClr>
                </a:solidFill>
              </a:rPr>
              <a:t>. The Jebusites who lived </a:t>
            </a:r>
            <a:r>
              <a:rPr lang="en-US" sz="4000" smtClean="0">
                <a:solidFill>
                  <a:schemeClr val="bg1">
                    <a:lumMod val="95000"/>
                  </a:schemeClr>
                </a:solidFill>
              </a:rPr>
              <a:t>there </a:t>
            </a:r>
            <a:r>
              <a:rPr lang="en-US" sz="4000">
                <a:solidFill>
                  <a:schemeClr val="bg1">
                    <a:lumMod val="95000"/>
                  </a:schemeClr>
                </a:solidFill>
              </a:rPr>
              <a:t>said to David, “You will not get in here.” Nevertheless, David captured the </a:t>
            </a:r>
            <a:r>
              <a:rPr lang="en-US" sz="4000">
                <a:solidFill>
                  <a:srgbClr val="FFFF00"/>
                </a:solidFill>
              </a:rPr>
              <a:t>fortress of Zion, the City of </a:t>
            </a:r>
            <a:r>
              <a:rPr lang="en-US" sz="4000" smtClean="0">
                <a:solidFill>
                  <a:srgbClr val="FFFF00"/>
                </a:solidFill>
              </a:rPr>
              <a:t>David</a:t>
            </a:r>
            <a:r>
              <a:rPr lang="en-US" sz="4000" smtClean="0">
                <a:solidFill>
                  <a:schemeClr val="bg1">
                    <a:lumMod val="95000"/>
                  </a:schemeClr>
                </a:solidFill>
              </a:rPr>
              <a:t>…. </a:t>
            </a:r>
            <a:r>
              <a:rPr lang="en-US" sz="4000">
                <a:solidFill>
                  <a:schemeClr val="bg1">
                    <a:lumMod val="95000"/>
                  </a:schemeClr>
                </a:solidFill>
              </a:rPr>
              <a:t>David then took up residence in the fortress, </a:t>
            </a:r>
            <a:r>
              <a:rPr lang="en-US" sz="4000">
                <a:solidFill>
                  <a:srgbClr val="FFFF00"/>
                </a:solidFill>
              </a:rPr>
              <a:t>and so it was called the City of </a:t>
            </a:r>
            <a:r>
              <a:rPr lang="en-US" sz="4000" smtClean="0">
                <a:solidFill>
                  <a:srgbClr val="FFFF00"/>
                </a:solidFill>
              </a:rPr>
              <a:t>David</a:t>
            </a:r>
            <a:r>
              <a:rPr lang="en-US" sz="4000" smtClean="0">
                <a:solidFill>
                  <a:schemeClr val="bg1">
                    <a:lumMod val="95000"/>
                  </a:schemeClr>
                </a:solidFill>
              </a:rPr>
              <a:t>.</a:t>
            </a:r>
            <a:r>
              <a:rPr lang="en-US" sz="3000">
                <a:solidFill>
                  <a:schemeClr val="bg1">
                    <a:lumMod val="95000"/>
                  </a:schemeClr>
                </a:solidFill>
              </a:rPr>
              <a:t>	</a:t>
            </a:r>
            <a:r>
              <a:rPr lang="en-US" sz="3000" b="1" smtClean="0">
                <a:solidFill>
                  <a:schemeClr val="bg1">
                    <a:lumMod val="95000"/>
                  </a:schemeClr>
                </a:solidFill>
              </a:rPr>
              <a:t>1 Chronicles 11:4-5,7</a:t>
            </a:r>
          </a:p>
          <a:p>
            <a:pPr>
              <a:tabLst>
                <a:tab pos="10231438" algn="r"/>
              </a:tabLst>
            </a:pPr>
            <a:endParaRPr lang="en-US" sz="3000" b="1" smtClean="0">
              <a:solidFill>
                <a:schemeClr val="bg1">
                  <a:lumMod val="95000"/>
                </a:schemeClr>
              </a:solidFill>
            </a:endParaRPr>
          </a:p>
          <a:p>
            <a:pPr>
              <a:tabLst>
                <a:tab pos="10799763" algn="r"/>
              </a:tabLst>
            </a:pPr>
            <a:r>
              <a:rPr lang="en-US" sz="4000"/>
              <a:t>After David had constructed buildings for himself in the City of David, he prepared a place for the ark of God and pitched a tent for it</a:t>
            </a:r>
            <a:r>
              <a:rPr lang="en-US" sz="4000" smtClean="0"/>
              <a:t>.	</a:t>
            </a:r>
            <a:r>
              <a:rPr lang="en-US" sz="3000" b="1" smtClean="0"/>
              <a:t>1 </a:t>
            </a:r>
            <a:r>
              <a:rPr lang="en-US" sz="3000" b="1"/>
              <a:t>Chronicles 15:1</a:t>
            </a:r>
          </a:p>
        </p:txBody>
      </p:sp>
    </p:spTree>
    <p:extLst>
      <p:ext uri="{BB962C8B-B14F-4D97-AF65-F5344CB8AC3E}">
        <p14:creationId xmlns:p14="http://schemas.microsoft.com/office/powerpoint/2010/main" val="15477808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6400" y="310733"/>
            <a:ext cx="11125200" cy="6093976"/>
          </a:xfrm>
          <a:prstGeom prst="rect">
            <a:avLst/>
          </a:prstGeom>
          <a:noFill/>
        </p:spPr>
        <p:txBody>
          <a:bodyPr wrap="square" rtlCol="0">
            <a:spAutoFit/>
          </a:bodyPr>
          <a:lstStyle/>
          <a:p>
            <a:pPr>
              <a:tabLst>
                <a:tab pos="10799763" algn="r"/>
              </a:tabLst>
            </a:pPr>
            <a:r>
              <a:rPr lang="en-US" sz="4000" dirty="0">
                <a:solidFill>
                  <a:schemeClr val="bg1">
                    <a:lumMod val="95000"/>
                  </a:schemeClr>
                </a:solidFill>
              </a:rPr>
              <a:t>David and all the Israelites marched to </a:t>
            </a:r>
            <a:r>
              <a:rPr lang="en-US" sz="4000" dirty="0">
                <a:solidFill>
                  <a:srgbClr val="FFFF00"/>
                </a:solidFill>
              </a:rPr>
              <a:t>Jerusalem</a:t>
            </a:r>
            <a:r>
              <a:rPr lang="en-US" sz="4000" dirty="0">
                <a:solidFill>
                  <a:schemeClr val="bg1">
                    <a:lumMod val="95000"/>
                  </a:schemeClr>
                </a:solidFill>
              </a:rPr>
              <a:t> (</a:t>
            </a:r>
            <a:r>
              <a:rPr lang="en-US" sz="4000" dirty="0">
                <a:solidFill>
                  <a:srgbClr val="FFFF00"/>
                </a:solidFill>
              </a:rPr>
              <a:t>that is, </a:t>
            </a:r>
            <a:r>
              <a:rPr lang="en-US" sz="4000" dirty="0" err="1">
                <a:solidFill>
                  <a:srgbClr val="FFFF00"/>
                </a:solidFill>
              </a:rPr>
              <a:t>Jebus</a:t>
            </a:r>
            <a:r>
              <a:rPr lang="en-US" sz="4000" dirty="0">
                <a:solidFill>
                  <a:schemeClr val="bg1">
                    <a:lumMod val="95000"/>
                  </a:schemeClr>
                </a:solidFill>
              </a:rPr>
              <a:t>). The </a:t>
            </a:r>
            <a:r>
              <a:rPr lang="en-US" sz="4000" dirty="0" err="1">
                <a:solidFill>
                  <a:schemeClr val="bg1">
                    <a:lumMod val="95000"/>
                  </a:schemeClr>
                </a:solidFill>
              </a:rPr>
              <a:t>Jebusites</a:t>
            </a:r>
            <a:r>
              <a:rPr lang="en-US" sz="4000" dirty="0">
                <a:solidFill>
                  <a:schemeClr val="bg1">
                    <a:lumMod val="95000"/>
                  </a:schemeClr>
                </a:solidFill>
              </a:rPr>
              <a:t> who lived </a:t>
            </a:r>
            <a:r>
              <a:rPr lang="en-US" sz="4000" dirty="0" smtClean="0">
                <a:solidFill>
                  <a:schemeClr val="bg1">
                    <a:lumMod val="95000"/>
                  </a:schemeClr>
                </a:solidFill>
              </a:rPr>
              <a:t>there </a:t>
            </a:r>
            <a:r>
              <a:rPr lang="en-US" sz="4000" dirty="0">
                <a:solidFill>
                  <a:schemeClr val="bg1">
                    <a:lumMod val="95000"/>
                  </a:schemeClr>
                </a:solidFill>
              </a:rPr>
              <a:t>said to David, “You will not get in here.” Nevertheless, David captured the </a:t>
            </a:r>
            <a:r>
              <a:rPr lang="en-US" sz="4000" dirty="0">
                <a:solidFill>
                  <a:srgbClr val="FFFF00"/>
                </a:solidFill>
              </a:rPr>
              <a:t>fortress of Zion, the City of </a:t>
            </a:r>
            <a:r>
              <a:rPr lang="en-US" sz="4000" dirty="0" smtClean="0">
                <a:solidFill>
                  <a:srgbClr val="FFFF00"/>
                </a:solidFill>
              </a:rPr>
              <a:t>David</a:t>
            </a:r>
            <a:r>
              <a:rPr lang="en-US" sz="4000" dirty="0" smtClean="0">
                <a:solidFill>
                  <a:schemeClr val="bg1">
                    <a:lumMod val="95000"/>
                  </a:schemeClr>
                </a:solidFill>
              </a:rPr>
              <a:t>…. </a:t>
            </a:r>
            <a:r>
              <a:rPr lang="en-US" sz="4000" dirty="0">
                <a:solidFill>
                  <a:schemeClr val="bg1">
                    <a:lumMod val="95000"/>
                  </a:schemeClr>
                </a:solidFill>
              </a:rPr>
              <a:t>David then took up residence in the fortress, </a:t>
            </a:r>
            <a:r>
              <a:rPr lang="en-US" sz="4000" dirty="0">
                <a:solidFill>
                  <a:srgbClr val="FFFF00"/>
                </a:solidFill>
              </a:rPr>
              <a:t>and so it was called the City of </a:t>
            </a:r>
            <a:r>
              <a:rPr lang="en-US" sz="4000" dirty="0" smtClean="0">
                <a:solidFill>
                  <a:srgbClr val="FFFF00"/>
                </a:solidFill>
              </a:rPr>
              <a:t>David</a:t>
            </a:r>
            <a:r>
              <a:rPr lang="en-US" sz="4000" dirty="0" smtClean="0">
                <a:solidFill>
                  <a:schemeClr val="bg1">
                    <a:lumMod val="95000"/>
                  </a:schemeClr>
                </a:solidFill>
              </a:rPr>
              <a:t>.</a:t>
            </a:r>
            <a:r>
              <a:rPr lang="en-US" sz="3000" dirty="0">
                <a:solidFill>
                  <a:schemeClr val="bg1">
                    <a:lumMod val="95000"/>
                  </a:schemeClr>
                </a:solidFill>
              </a:rPr>
              <a:t>	</a:t>
            </a:r>
            <a:r>
              <a:rPr lang="en-US" sz="3000" b="1" dirty="0" smtClean="0">
                <a:solidFill>
                  <a:schemeClr val="bg1">
                    <a:lumMod val="95000"/>
                  </a:schemeClr>
                </a:solidFill>
              </a:rPr>
              <a:t>1 Chronicles 11:4-5,7</a:t>
            </a:r>
          </a:p>
          <a:p>
            <a:pPr>
              <a:tabLst>
                <a:tab pos="10231438" algn="r"/>
              </a:tabLst>
            </a:pPr>
            <a:endParaRPr lang="en-US" sz="3000" b="1" dirty="0" smtClean="0">
              <a:solidFill>
                <a:schemeClr val="bg1">
                  <a:lumMod val="95000"/>
                </a:schemeClr>
              </a:solidFill>
            </a:endParaRPr>
          </a:p>
          <a:p>
            <a:pPr>
              <a:tabLst>
                <a:tab pos="10799763" algn="r"/>
              </a:tabLst>
            </a:pPr>
            <a:r>
              <a:rPr lang="en-US" sz="4000" dirty="0">
                <a:solidFill>
                  <a:schemeClr val="bg1">
                    <a:lumMod val="95000"/>
                  </a:schemeClr>
                </a:solidFill>
              </a:rPr>
              <a:t>After David had constructed buildings for himself </a:t>
            </a:r>
            <a:r>
              <a:rPr lang="en-US" sz="4000" dirty="0">
                <a:solidFill>
                  <a:srgbClr val="FFFF00"/>
                </a:solidFill>
              </a:rPr>
              <a:t>in the City of David</a:t>
            </a:r>
            <a:r>
              <a:rPr lang="en-US" sz="4000" dirty="0">
                <a:solidFill>
                  <a:schemeClr val="bg1">
                    <a:lumMod val="95000"/>
                  </a:schemeClr>
                </a:solidFill>
              </a:rPr>
              <a:t>, he prepared a place for the ark of God and pitched a tent for it</a:t>
            </a:r>
            <a:r>
              <a:rPr lang="en-US" sz="4000" dirty="0" smtClean="0">
                <a:solidFill>
                  <a:schemeClr val="bg1">
                    <a:lumMod val="95000"/>
                  </a:schemeClr>
                </a:solidFill>
              </a:rPr>
              <a:t>.	</a:t>
            </a:r>
            <a:r>
              <a:rPr lang="en-US" sz="3000" b="1" dirty="0" smtClean="0">
                <a:solidFill>
                  <a:schemeClr val="bg1">
                    <a:lumMod val="95000"/>
                  </a:schemeClr>
                </a:solidFill>
              </a:rPr>
              <a:t>1 </a:t>
            </a:r>
            <a:r>
              <a:rPr lang="en-US" sz="3000" b="1" dirty="0">
                <a:solidFill>
                  <a:schemeClr val="bg1">
                    <a:lumMod val="95000"/>
                  </a:schemeClr>
                </a:solidFill>
              </a:rPr>
              <a:t>Chronicles 15:1</a:t>
            </a:r>
          </a:p>
        </p:txBody>
      </p:sp>
    </p:spTree>
    <p:extLst>
      <p:ext uri="{BB962C8B-B14F-4D97-AF65-F5344CB8AC3E}">
        <p14:creationId xmlns:p14="http://schemas.microsoft.com/office/powerpoint/2010/main" val="190259566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2560" y="182880"/>
            <a:ext cx="11785599" cy="6555641"/>
          </a:xfrm>
          <a:prstGeom prst="rect">
            <a:avLst/>
          </a:prstGeom>
          <a:noFill/>
        </p:spPr>
        <p:txBody>
          <a:bodyPr wrap="square" rtlCol="0">
            <a:spAutoFit/>
          </a:bodyPr>
          <a:lstStyle/>
          <a:p>
            <a:pPr>
              <a:tabLst>
                <a:tab pos="11490325" algn="r"/>
              </a:tabLst>
            </a:pPr>
            <a:r>
              <a:rPr lang="en-US" sz="2800">
                <a:solidFill>
                  <a:schemeClr val="bg1">
                    <a:lumMod val="95000"/>
                  </a:schemeClr>
                </a:solidFill>
              </a:rPr>
              <a:t>On that day Gad went to David and said to him, “Go up and build an altar to the Lord on the threshing floor of Araunah the Jebusite.” </a:t>
            </a:r>
            <a:r>
              <a:rPr lang="en-US" sz="2800" smtClean="0">
                <a:solidFill>
                  <a:schemeClr val="bg1">
                    <a:lumMod val="95000"/>
                  </a:schemeClr>
                </a:solidFill>
              </a:rPr>
              <a:t>So </a:t>
            </a:r>
            <a:r>
              <a:rPr lang="en-US" sz="2800">
                <a:solidFill>
                  <a:schemeClr val="bg1">
                    <a:lumMod val="95000"/>
                  </a:schemeClr>
                </a:solidFill>
              </a:rPr>
              <a:t>David went up, as the Lord had commanded through Gad. </a:t>
            </a:r>
            <a:r>
              <a:rPr lang="en-US" sz="2800" smtClean="0">
                <a:solidFill>
                  <a:schemeClr val="bg1">
                    <a:lumMod val="95000"/>
                  </a:schemeClr>
                </a:solidFill>
              </a:rPr>
              <a:t>When </a:t>
            </a:r>
            <a:r>
              <a:rPr lang="en-US" sz="2800">
                <a:solidFill>
                  <a:schemeClr val="bg1">
                    <a:lumMod val="95000"/>
                  </a:schemeClr>
                </a:solidFill>
              </a:rPr>
              <a:t>Araunah looked and saw the king and his men coming toward him, he went out and bowed down before the king with his face to the </a:t>
            </a:r>
            <a:r>
              <a:rPr lang="en-US" sz="2800" smtClean="0">
                <a:solidFill>
                  <a:schemeClr val="bg1">
                    <a:lumMod val="95000"/>
                  </a:schemeClr>
                </a:solidFill>
              </a:rPr>
              <a:t>ground. Araunah </a:t>
            </a:r>
            <a:r>
              <a:rPr lang="en-US" sz="2800">
                <a:solidFill>
                  <a:schemeClr val="bg1">
                    <a:lumMod val="95000"/>
                  </a:schemeClr>
                </a:solidFill>
              </a:rPr>
              <a:t>said, “Why has my lord the king come to his servant</a:t>
            </a:r>
            <a:r>
              <a:rPr lang="en-US" sz="2800" smtClean="0">
                <a:solidFill>
                  <a:schemeClr val="bg1">
                    <a:lumMod val="95000"/>
                  </a:schemeClr>
                </a:solidFill>
              </a:rPr>
              <a:t>?” “</a:t>
            </a:r>
            <a:r>
              <a:rPr lang="en-US" sz="2800">
                <a:solidFill>
                  <a:schemeClr val="bg1">
                    <a:lumMod val="95000"/>
                  </a:schemeClr>
                </a:solidFill>
              </a:rPr>
              <a:t>To buy your threshing floor,” David answered, “so I can build an altar to the Lord, that the plague on the people may be stopped</a:t>
            </a:r>
            <a:r>
              <a:rPr lang="en-US" sz="2800" smtClean="0">
                <a:solidFill>
                  <a:schemeClr val="bg1">
                    <a:lumMod val="95000"/>
                  </a:schemeClr>
                </a:solidFill>
              </a:rPr>
              <a:t>.” Araunah </a:t>
            </a:r>
            <a:r>
              <a:rPr lang="en-US" sz="2800">
                <a:solidFill>
                  <a:schemeClr val="bg1">
                    <a:lumMod val="95000"/>
                  </a:schemeClr>
                </a:solidFill>
              </a:rPr>
              <a:t>said to David, “Let my lord the king take whatever pleases him and offer it up. Here are oxen for the burnt offering, and here are threshing sledges and ox yokes for the wood. </a:t>
            </a:r>
            <a:r>
              <a:rPr lang="en-US" sz="2800" smtClean="0">
                <a:solidFill>
                  <a:schemeClr val="bg1">
                    <a:lumMod val="95000"/>
                  </a:schemeClr>
                </a:solidFill>
              </a:rPr>
              <a:t>O </a:t>
            </a:r>
            <a:r>
              <a:rPr lang="en-US" sz="2800">
                <a:solidFill>
                  <a:schemeClr val="bg1">
                    <a:lumMod val="95000"/>
                  </a:schemeClr>
                </a:solidFill>
              </a:rPr>
              <a:t>king, Araunah gives all this to the king.” Araunah also said to him, “May the Lord your God accept you</a:t>
            </a:r>
            <a:r>
              <a:rPr lang="en-US" sz="2800" smtClean="0">
                <a:solidFill>
                  <a:schemeClr val="bg1">
                    <a:lumMod val="95000"/>
                  </a:schemeClr>
                </a:solidFill>
              </a:rPr>
              <a:t>.” But </a:t>
            </a:r>
            <a:r>
              <a:rPr lang="en-US" sz="2800">
                <a:solidFill>
                  <a:schemeClr val="bg1">
                    <a:lumMod val="95000"/>
                  </a:schemeClr>
                </a:solidFill>
              </a:rPr>
              <a:t>the king replied to Araunah, “No, I insist on paying you for it. I will not sacrifice to the Lord my God burnt offerings that cost me nothing</a:t>
            </a:r>
            <a:r>
              <a:rPr lang="en-US" sz="2800" smtClean="0">
                <a:solidFill>
                  <a:schemeClr val="bg1">
                    <a:lumMod val="95000"/>
                  </a:schemeClr>
                </a:solidFill>
              </a:rPr>
              <a:t>.” So </a:t>
            </a:r>
            <a:r>
              <a:rPr lang="en-US" sz="2800">
                <a:solidFill>
                  <a:schemeClr val="bg1">
                    <a:lumMod val="95000"/>
                  </a:schemeClr>
                </a:solidFill>
              </a:rPr>
              <a:t>David bought the threshing floor and the oxen and paid fifty </a:t>
            </a:r>
            <a:r>
              <a:rPr lang="en-US" sz="2800" smtClean="0">
                <a:solidFill>
                  <a:schemeClr val="bg1">
                    <a:lumMod val="95000"/>
                  </a:schemeClr>
                </a:solidFill>
              </a:rPr>
              <a:t>shekels</a:t>
            </a:r>
            <a:r>
              <a:rPr lang="en-US" sz="2800">
                <a:solidFill>
                  <a:schemeClr val="bg1">
                    <a:lumMod val="95000"/>
                  </a:schemeClr>
                </a:solidFill>
              </a:rPr>
              <a:t> of silver for them</a:t>
            </a:r>
            <a:r>
              <a:rPr lang="en-US" sz="2800" smtClean="0">
                <a:solidFill>
                  <a:schemeClr val="bg1">
                    <a:lumMod val="95000"/>
                  </a:schemeClr>
                </a:solidFill>
              </a:rPr>
              <a:t>. </a:t>
            </a:r>
            <a:r>
              <a:rPr lang="en-US" sz="2800">
                <a:solidFill>
                  <a:schemeClr val="bg1">
                    <a:lumMod val="95000"/>
                  </a:schemeClr>
                </a:solidFill>
              </a:rPr>
              <a:t>David built an altar to the Lord there and sacrificed burnt offerings and fellowship </a:t>
            </a:r>
            <a:r>
              <a:rPr lang="en-US" sz="2800" smtClean="0">
                <a:solidFill>
                  <a:schemeClr val="bg1">
                    <a:lumMod val="95000"/>
                  </a:schemeClr>
                </a:solidFill>
              </a:rPr>
              <a:t>offerings.	</a:t>
            </a:r>
            <a:r>
              <a:rPr lang="en-US" sz="2400" b="1" smtClean="0">
                <a:solidFill>
                  <a:schemeClr val="bg1">
                    <a:lumMod val="95000"/>
                  </a:schemeClr>
                </a:solidFill>
              </a:rPr>
              <a:t>2 Samuel 24:18-25a</a:t>
            </a:r>
            <a:endParaRPr lang="en-US" sz="2400" b="1">
              <a:solidFill>
                <a:schemeClr val="bg1">
                  <a:lumMod val="95000"/>
                </a:schemeClr>
              </a:solidFill>
            </a:endParaRPr>
          </a:p>
        </p:txBody>
      </p:sp>
    </p:spTree>
    <p:extLst>
      <p:ext uri="{BB962C8B-B14F-4D97-AF65-F5344CB8AC3E}">
        <p14:creationId xmlns:p14="http://schemas.microsoft.com/office/powerpoint/2010/main" val="208233796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2560" y="182880"/>
            <a:ext cx="11785599" cy="6555641"/>
          </a:xfrm>
          <a:prstGeom prst="rect">
            <a:avLst/>
          </a:prstGeom>
          <a:noFill/>
        </p:spPr>
        <p:txBody>
          <a:bodyPr wrap="square" rtlCol="0">
            <a:spAutoFit/>
          </a:bodyPr>
          <a:lstStyle/>
          <a:p>
            <a:pPr>
              <a:tabLst>
                <a:tab pos="11490325" algn="r"/>
              </a:tabLst>
            </a:pPr>
            <a:r>
              <a:rPr lang="en-US" sz="2800">
                <a:solidFill>
                  <a:schemeClr val="bg1">
                    <a:lumMod val="95000"/>
                  </a:schemeClr>
                </a:solidFill>
              </a:rPr>
              <a:t>On that day Gad went to David and said to him, “Go up and build an altar to the Lord on the </a:t>
            </a:r>
            <a:r>
              <a:rPr lang="en-US" sz="2800">
                <a:solidFill>
                  <a:srgbClr val="FFFF00"/>
                </a:solidFill>
              </a:rPr>
              <a:t>threshing floor of Araunah the Jebusite</a:t>
            </a:r>
            <a:r>
              <a:rPr lang="en-US" sz="2800">
                <a:solidFill>
                  <a:schemeClr val="bg1">
                    <a:lumMod val="95000"/>
                  </a:schemeClr>
                </a:solidFill>
              </a:rPr>
              <a:t>.” </a:t>
            </a:r>
            <a:r>
              <a:rPr lang="en-US" sz="2800" smtClean="0">
                <a:solidFill>
                  <a:schemeClr val="bg1">
                    <a:lumMod val="95000"/>
                  </a:schemeClr>
                </a:solidFill>
              </a:rPr>
              <a:t>So </a:t>
            </a:r>
            <a:r>
              <a:rPr lang="en-US" sz="2800">
                <a:solidFill>
                  <a:schemeClr val="bg1">
                    <a:lumMod val="95000"/>
                  </a:schemeClr>
                </a:solidFill>
              </a:rPr>
              <a:t>David went up, as the Lord had commanded through Gad. </a:t>
            </a:r>
            <a:r>
              <a:rPr lang="en-US" sz="2800" smtClean="0">
                <a:solidFill>
                  <a:schemeClr val="bg1">
                    <a:lumMod val="95000"/>
                  </a:schemeClr>
                </a:solidFill>
              </a:rPr>
              <a:t>When </a:t>
            </a:r>
            <a:r>
              <a:rPr lang="en-US" sz="2800">
                <a:solidFill>
                  <a:schemeClr val="bg1">
                    <a:lumMod val="95000"/>
                  </a:schemeClr>
                </a:solidFill>
              </a:rPr>
              <a:t>Araunah looked and saw the king and his men coming toward him, he went out and bowed down before the king with his face to the </a:t>
            </a:r>
            <a:r>
              <a:rPr lang="en-US" sz="2800" smtClean="0">
                <a:solidFill>
                  <a:schemeClr val="bg1">
                    <a:lumMod val="95000"/>
                  </a:schemeClr>
                </a:solidFill>
              </a:rPr>
              <a:t>ground. Araunah </a:t>
            </a:r>
            <a:r>
              <a:rPr lang="en-US" sz="2800">
                <a:solidFill>
                  <a:schemeClr val="bg1">
                    <a:lumMod val="95000"/>
                  </a:schemeClr>
                </a:solidFill>
              </a:rPr>
              <a:t>said, “Why has my lord the king come to his servant</a:t>
            </a:r>
            <a:r>
              <a:rPr lang="en-US" sz="2800" smtClean="0">
                <a:solidFill>
                  <a:schemeClr val="bg1">
                    <a:lumMod val="95000"/>
                  </a:schemeClr>
                </a:solidFill>
              </a:rPr>
              <a:t>?” “</a:t>
            </a:r>
            <a:r>
              <a:rPr lang="en-US" sz="2800">
                <a:solidFill>
                  <a:schemeClr val="bg1">
                    <a:lumMod val="95000"/>
                  </a:schemeClr>
                </a:solidFill>
              </a:rPr>
              <a:t>To buy your threshing floor,” David answered, “so I can build an altar to the Lord, that the plague on the people may be stopped</a:t>
            </a:r>
            <a:r>
              <a:rPr lang="en-US" sz="2800" smtClean="0">
                <a:solidFill>
                  <a:schemeClr val="bg1">
                    <a:lumMod val="95000"/>
                  </a:schemeClr>
                </a:solidFill>
              </a:rPr>
              <a:t>.” Araunah </a:t>
            </a:r>
            <a:r>
              <a:rPr lang="en-US" sz="2800">
                <a:solidFill>
                  <a:schemeClr val="bg1">
                    <a:lumMod val="95000"/>
                  </a:schemeClr>
                </a:solidFill>
              </a:rPr>
              <a:t>said to David, “Let my lord the king take whatever pleases him and offer it up. Here are oxen for the burnt offering, and here are threshing sledges and ox yokes for the wood. </a:t>
            </a:r>
            <a:r>
              <a:rPr lang="en-US" sz="2800" smtClean="0">
                <a:solidFill>
                  <a:schemeClr val="bg1">
                    <a:lumMod val="95000"/>
                  </a:schemeClr>
                </a:solidFill>
              </a:rPr>
              <a:t>O </a:t>
            </a:r>
            <a:r>
              <a:rPr lang="en-US" sz="2800">
                <a:solidFill>
                  <a:schemeClr val="bg1">
                    <a:lumMod val="95000"/>
                  </a:schemeClr>
                </a:solidFill>
              </a:rPr>
              <a:t>king, Araunah gives all this to the king.” Araunah also said to him, “May the Lord your God accept you</a:t>
            </a:r>
            <a:r>
              <a:rPr lang="en-US" sz="2800" smtClean="0">
                <a:solidFill>
                  <a:schemeClr val="bg1">
                    <a:lumMod val="95000"/>
                  </a:schemeClr>
                </a:solidFill>
              </a:rPr>
              <a:t>.” But </a:t>
            </a:r>
            <a:r>
              <a:rPr lang="en-US" sz="2800">
                <a:solidFill>
                  <a:schemeClr val="bg1">
                    <a:lumMod val="95000"/>
                  </a:schemeClr>
                </a:solidFill>
              </a:rPr>
              <a:t>the king replied to Araunah, “No, I insist on paying you for it. I will not sacrifice to the Lord my God burnt offerings that cost me nothing</a:t>
            </a:r>
            <a:r>
              <a:rPr lang="en-US" sz="2800" smtClean="0">
                <a:solidFill>
                  <a:schemeClr val="bg1">
                    <a:lumMod val="95000"/>
                  </a:schemeClr>
                </a:solidFill>
              </a:rPr>
              <a:t>.” So </a:t>
            </a:r>
            <a:r>
              <a:rPr lang="en-US" sz="2800">
                <a:solidFill>
                  <a:schemeClr val="bg1">
                    <a:lumMod val="95000"/>
                  </a:schemeClr>
                </a:solidFill>
              </a:rPr>
              <a:t>David bought the threshing floor and the oxen and paid fifty </a:t>
            </a:r>
            <a:r>
              <a:rPr lang="en-US" sz="2800" smtClean="0">
                <a:solidFill>
                  <a:schemeClr val="bg1">
                    <a:lumMod val="95000"/>
                  </a:schemeClr>
                </a:solidFill>
              </a:rPr>
              <a:t>shekels</a:t>
            </a:r>
            <a:r>
              <a:rPr lang="en-US" sz="2800">
                <a:solidFill>
                  <a:schemeClr val="bg1">
                    <a:lumMod val="95000"/>
                  </a:schemeClr>
                </a:solidFill>
              </a:rPr>
              <a:t> of silver for them</a:t>
            </a:r>
            <a:r>
              <a:rPr lang="en-US" sz="2800" smtClean="0">
                <a:solidFill>
                  <a:schemeClr val="bg1">
                    <a:lumMod val="95000"/>
                  </a:schemeClr>
                </a:solidFill>
              </a:rPr>
              <a:t>. </a:t>
            </a:r>
            <a:r>
              <a:rPr lang="en-US" sz="2800">
                <a:solidFill>
                  <a:schemeClr val="bg1">
                    <a:lumMod val="95000"/>
                  </a:schemeClr>
                </a:solidFill>
              </a:rPr>
              <a:t>David built an altar to the Lord there and sacrificed burnt offerings and fellowship </a:t>
            </a:r>
            <a:r>
              <a:rPr lang="en-US" sz="2800" smtClean="0">
                <a:solidFill>
                  <a:schemeClr val="bg1">
                    <a:lumMod val="95000"/>
                  </a:schemeClr>
                </a:solidFill>
              </a:rPr>
              <a:t>offerings.	</a:t>
            </a:r>
            <a:r>
              <a:rPr lang="en-US" sz="2400" b="1" smtClean="0">
                <a:solidFill>
                  <a:schemeClr val="bg1">
                    <a:lumMod val="95000"/>
                  </a:schemeClr>
                </a:solidFill>
              </a:rPr>
              <a:t>2 Samuel 24:18-25a</a:t>
            </a:r>
            <a:endParaRPr lang="en-US" sz="2400" b="1">
              <a:solidFill>
                <a:schemeClr val="bg1">
                  <a:lumMod val="95000"/>
                </a:schemeClr>
              </a:solidFill>
            </a:endParaRPr>
          </a:p>
        </p:txBody>
      </p:sp>
    </p:spTree>
    <p:extLst>
      <p:ext uri="{BB962C8B-B14F-4D97-AF65-F5344CB8AC3E}">
        <p14:creationId xmlns:p14="http://schemas.microsoft.com/office/powerpoint/2010/main" val="15007054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7771"/>
            <a:ext cx="12192000" cy="7073222"/>
          </a:xfrm>
          <a:prstGeom prst="rect">
            <a:avLst/>
          </a:prstGeom>
        </p:spPr>
      </p:pic>
    </p:spTree>
    <p:extLst>
      <p:ext uri="{BB962C8B-B14F-4D97-AF65-F5344CB8AC3E}">
        <p14:creationId xmlns:p14="http://schemas.microsoft.com/office/powerpoint/2010/main" val="40522136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6239866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2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3921" y="1747520"/>
            <a:ext cx="10109200" cy="3170099"/>
          </a:xfrm>
          <a:prstGeom prst="rect">
            <a:avLst/>
          </a:prstGeom>
          <a:noFill/>
        </p:spPr>
        <p:txBody>
          <a:bodyPr wrap="square" rtlCol="0">
            <a:spAutoFit/>
          </a:bodyPr>
          <a:lstStyle/>
          <a:p>
            <a:pPr>
              <a:tabLst>
                <a:tab pos="9712325" algn="r"/>
              </a:tabLst>
            </a:pPr>
            <a:r>
              <a:rPr lang="en-US" sz="4000">
                <a:solidFill>
                  <a:schemeClr val="bg1">
                    <a:lumMod val="95000"/>
                  </a:schemeClr>
                </a:solidFill>
              </a:rPr>
              <a:t>Then Solomon began to build the temple of the Lord in Jerusalem on Mount Moriah, where the Lord had appeared to his father David. It was on the threshing floor of </a:t>
            </a:r>
            <a:r>
              <a:rPr lang="en-US" sz="4000" smtClean="0">
                <a:solidFill>
                  <a:schemeClr val="bg1">
                    <a:lumMod val="95000"/>
                  </a:schemeClr>
                </a:solidFill>
              </a:rPr>
              <a:t>Araunah</a:t>
            </a:r>
            <a:r>
              <a:rPr lang="en-US" sz="4000">
                <a:solidFill>
                  <a:schemeClr val="bg1">
                    <a:lumMod val="95000"/>
                  </a:schemeClr>
                </a:solidFill>
              </a:rPr>
              <a:t> the Jebusite, the place provided by David.</a:t>
            </a:r>
            <a:r>
              <a:rPr lang="en-US" sz="3200" smtClean="0">
                <a:solidFill>
                  <a:schemeClr val="bg1">
                    <a:lumMod val="95000"/>
                  </a:schemeClr>
                </a:solidFill>
              </a:rPr>
              <a:t>	</a:t>
            </a:r>
            <a:r>
              <a:rPr lang="en-US" sz="3200" b="1" smtClean="0">
                <a:solidFill>
                  <a:schemeClr val="bg1">
                    <a:lumMod val="95000"/>
                  </a:schemeClr>
                </a:solidFill>
              </a:rPr>
              <a:t>2 Chronicles 3:1</a:t>
            </a:r>
            <a:endParaRPr lang="en-US" sz="3200" b="1">
              <a:solidFill>
                <a:schemeClr val="bg1">
                  <a:lumMod val="95000"/>
                </a:schemeClr>
              </a:solidFill>
            </a:endParaRPr>
          </a:p>
        </p:txBody>
      </p:sp>
    </p:spTree>
    <p:extLst>
      <p:ext uri="{BB962C8B-B14F-4D97-AF65-F5344CB8AC3E}">
        <p14:creationId xmlns:p14="http://schemas.microsoft.com/office/powerpoint/2010/main" val="19176573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3921" y="1747520"/>
            <a:ext cx="10109200" cy="3170099"/>
          </a:xfrm>
          <a:prstGeom prst="rect">
            <a:avLst/>
          </a:prstGeom>
          <a:noFill/>
        </p:spPr>
        <p:txBody>
          <a:bodyPr wrap="square" rtlCol="0">
            <a:spAutoFit/>
          </a:bodyPr>
          <a:lstStyle/>
          <a:p>
            <a:pPr>
              <a:tabLst>
                <a:tab pos="9712325" algn="r"/>
              </a:tabLst>
            </a:pPr>
            <a:r>
              <a:rPr lang="en-US" sz="4000">
                <a:solidFill>
                  <a:schemeClr val="bg1">
                    <a:lumMod val="95000"/>
                  </a:schemeClr>
                </a:solidFill>
              </a:rPr>
              <a:t>Then Solomon began to build the temple of the Lord </a:t>
            </a:r>
            <a:r>
              <a:rPr lang="en-US" sz="4000">
                <a:solidFill>
                  <a:srgbClr val="FFFF00"/>
                </a:solidFill>
              </a:rPr>
              <a:t>in Jerusalem on Mount Moriah</a:t>
            </a:r>
            <a:r>
              <a:rPr lang="en-US" sz="4000">
                <a:solidFill>
                  <a:schemeClr val="bg1">
                    <a:lumMod val="95000"/>
                  </a:schemeClr>
                </a:solidFill>
              </a:rPr>
              <a:t>, where the Lord had appeared to his father David. It was </a:t>
            </a:r>
            <a:r>
              <a:rPr lang="en-US" sz="4000">
                <a:solidFill>
                  <a:srgbClr val="FFFF00"/>
                </a:solidFill>
              </a:rPr>
              <a:t>on the threshing floor of </a:t>
            </a:r>
            <a:r>
              <a:rPr lang="en-US" sz="4000" smtClean="0">
                <a:solidFill>
                  <a:srgbClr val="FFFF00"/>
                </a:solidFill>
              </a:rPr>
              <a:t>Araunah</a:t>
            </a:r>
            <a:r>
              <a:rPr lang="en-US" sz="4000">
                <a:solidFill>
                  <a:srgbClr val="FFFF00"/>
                </a:solidFill>
              </a:rPr>
              <a:t> the Jebusite</a:t>
            </a:r>
            <a:r>
              <a:rPr lang="en-US" sz="4000">
                <a:solidFill>
                  <a:schemeClr val="bg1">
                    <a:lumMod val="95000"/>
                  </a:schemeClr>
                </a:solidFill>
              </a:rPr>
              <a:t>, the place provided by David.</a:t>
            </a:r>
            <a:r>
              <a:rPr lang="en-US" sz="3200" smtClean="0">
                <a:solidFill>
                  <a:schemeClr val="bg1">
                    <a:lumMod val="95000"/>
                  </a:schemeClr>
                </a:solidFill>
              </a:rPr>
              <a:t>	</a:t>
            </a:r>
            <a:r>
              <a:rPr lang="en-US" sz="3200" b="1" smtClean="0">
                <a:solidFill>
                  <a:schemeClr val="bg1">
                    <a:lumMod val="95000"/>
                  </a:schemeClr>
                </a:solidFill>
              </a:rPr>
              <a:t>2 Chronicles 3:1</a:t>
            </a:r>
            <a:endParaRPr lang="en-US" sz="3200" b="1">
              <a:solidFill>
                <a:schemeClr val="bg1">
                  <a:lumMod val="95000"/>
                </a:schemeClr>
              </a:solidFill>
            </a:endParaRPr>
          </a:p>
        </p:txBody>
      </p:sp>
    </p:spTree>
    <p:extLst>
      <p:ext uri="{BB962C8B-B14F-4D97-AF65-F5344CB8AC3E}">
        <p14:creationId xmlns:p14="http://schemas.microsoft.com/office/powerpoint/2010/main" val="29267375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3921" y="1747520"/>
            <a:ext cx="10109200" cy="3046988"/>
          </a:xfrm>
          <a:prstGeom prst="rect">
            <a:avLst/>
          </a:prstGeom>
          <a:noFill/>
        </p:spPr>
        <p:txBody>
          <a:bodyPr wrap="square" rtlCol="0">
            <a:spAutoFit/>
          </a:bodyPr>
          <a:lstStyle/>
          <a:p>
            <a:pPr>
              <a:tabLst>
                <a:tab pos="9712325" algn="r"/>
              </a:tabLst>
            </a:pPr>
            <a:r>
              <a:rPr lang="en-US" sz="4000" dirty="0">
                <a:solidFill>
                  <a:schemeClr val="bg1"/>
                </a:solidFill>
              </a:rPr>
              <a:t>Then God said, “Take your son, your only son, Isaac, whom you love, and go to the region of </a:t>
            </a:r>
            <a:r>
              <a:rPr lang="en-US" sz="4000" dirty="0">
                <a:solidFill>
                  <a:srgbClr val="FFFF00"/>
                </a:solidFill>
              </a:rPr>
              <a:t>Moriah</a:t>
            </a:r>
            <a:r>
              <a:rPr lang="en-US" sz="4000" dirty="0">
                <a:solidFill>
                  <a:schemeClr val="bg1"/>
                </a:solidFill>
              </a:rPr>
              <a:t>. Sacrifice him there as a burnt offering on one of the mountains I will tell you about.”</a:t>
            </a:r>
            <a:r>
              <a:rPr lang="en-US" sz="3200" dirty="0" smtClean="0">
                <a:solidFill>
                  <a:schemeClr val="bg1"/>
                </a:solidFill>
              </a:rPr>
              <a:t>	</a:t>
            </a:r>
          </a:p>
          <a:p>
            <a:pPr algn="r">
              <a:tabLst>
                <a:tab pos="9712325" algn="r"/>
              </a:tabLst>
            </a:pPr>
            <a:r>
              <a:rPr lang="en-US" sz="3200" b="1" dirty="0" smtClean="0">
                <a:solidFill>
                  <a:schemeClr val="bg1">
                    <a:lumMod val="95000"/>
                  </a:schemeClr>
                </a:solidFill>
              </a:rPr>
              <a:t>Genesis 22:2</a:t>
            </a:r>
            <a:endParaRPr lang="en-US" sz="3200" b="1" dirty="0">
              <a:solidFill>
                <a:schemeClr val="bg1">
                  <a:lumMod val="95000"/>
                </a:schemeClr>
              </a:solidFill>
            </a:endParaRPr>
          </a:p>
        </p:txBody>
      </p:sp>
    </p:spTree>
    <p:extLst>
      <p:ext uri="{BB962C8B-B14F-4D97-AF65-F5344CB8AC3E}">
        <p14:creationId xmlns:p14="http://schemas.microsoft.com/office/powerpoint/2010/main" val="19094182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3200" y="558800"/>
            <a:ext cx="11988800" cy="4739759"/>
          </a:xfrm>
          <a:prstGeom prst="rect">
            <a:avLst/>
          </a:prstGeom>
          <a:noFill/>
        </p:spPr>
        <p:txBody>
          <a:bodyPr wrap="square" rtlCol="0">
            <a:spAutoFit/>
          </a:bodyPr>
          <a:lstStyle/>
          <a:p>
            <a:pPr>
              <a:tabLst>
                <a:tab pos="11490325" algn="r"/>
              </a:tabLst>
            </a:pPr>
            <a:r>
              <a:rPr lang="en-US" sz="4000" dirty="0">
                <a:solidFill>
                  <a:srgbClr val="FFFF00"/>
                </a:solidFill>
              </a:rPr>
              <a:t>Melchizedek was king of Salem </a:t>
            </a:r>
            <a:r>
              <a:rPr lang="en-US" sz="4000" dirty="0">
                <a:solidFill>
                  <a:schemeClr val="bg1"/>
                </a:solidFill>
              </a:rPr>
              <a:t>and priest of God Most High. He met Abraham returning from the defeat of the kings and blessed him</a:t>
            </a:r>
            <a:r>
              <a:rPr lang="en-US" sz="4000" dirty="0" smtClean="0">
                <a:solidFill>
                  <a:schemeClr val="bg1"/>
                </a:solidFill>
              </a:rPr>
              <a:t>, </a:t>
            </a:r>
            <a:r>
              <a:rPr lang="en-US" sz="3600" dirty="0">
                <a:solidFill>
                  <a:schemeClr val="bg1"/>
                </a:solidFill>
              </a:rPr>
              <a:t>and Abraham gave him a tenth of everything. First, his name means “king of righteousness”; then also, “</a:t>
            </a:r>
            <a:r>
              <a:rPr lang="en-US" sz="3600" dirty="0">
                <a:solidFill>
                  <a:srgbClr val="FFFF00"/>
                </a:solidFill>
              </a:rPr>
              <a:t>king of Salem</a:t>
            </a:r>
            <a:r>
              <a:rPr lang="en-US" sz="3600" dirty="0">
                <a:solidFill>
                  <a:schemeClr val="bg1"/>
                </a:solidFill>
              </a:rPr>
              <a:t>” means “</a:t>
            </a:r>
            <a:r>
              <a:rPr lang="en-US" sz="3600" dirty="0">
                <a:solidFill>
                  <a:srgbClr val="FFFF00"/>
                </a:solidFill>
              </a:rPr>
              <a:t>king of peace</a:t>
            </a:r>
            <a:r>
              <a:rPr lang="en-US" sz="3600" dirty="0">
                <a:solidFill>
                  <a:schemeClr val="bg1"/>
                </a:solidFill>
              </a:rPr>
              <a:t>.”</a:t>
            </a:r>
            <a:r>
              <a:rPr lang="en-US" sz="3600" dirty="0" smtClean="0">
                <a:solidFill>
                  <a:schemeClr val="bg1"/>
                </a:solidFill>
              </a:rPr>
              <a:t>	</a:t>
            </a:r>
            <a:r>
              <a:rPr lang="en-US" sz="3200" b="1" dirty="0" smtClean="0">
                <a:solidFill>
                  <a:schemeClr val="bg1"/>
                </a:solidFill>
              </a:rPr>
              <a:t>Genesis 14:18-20</a:t>
            </a:r>
            <a:endParaRPr lang="en-US" sz="3200" b="1" dirty="0">
              <a:solidFill>
                <a:schemeClr val="bg1"/>
              </a:solidFill>
            </a:endParaRPr>
          </a:p>
          <a:p>
            <a:pPr>
              <a:tabLst>
                <a:tab pos="10231438" algn="r"/>
              </a:tabLst>
            </a:pPr>
            <a:endParaRPr lang="en-US" sz="3000" b="1" dirty="0" smtClean="0">
              <a:solidFill>
                <a:schemeClr val="bg1">
                  <a:lumMod val="95000"/>
                </a:schemeClr>
              </a:solidFill>
            </a:endParaRPr>
          </a:p>
          <a:p>
            <a:pPr>
              <a:tabLst>
                <a:tab pos="11541125" algn="r"/>
              </a:tabLst>
            </a:pPr>
            <a:r>
              <a:rPr lang="en-US" sz="4000" dirty="0">
                <a:solidFill>
                  <a:schemeClr val="bg1">
                    <a:lumMod val="95000"/>
                  </a:schemeClr>
                </a:solidFill>
              </a:rPr>
              <a:t>In Judah God is known; his name is great in </a:t>
            </a:r>
            <a:r>
              <a:rPr lang="en-US" sz="4000" dirty="0" smtClean="0">
                <a:solidFill>
                  <a:schemeClr val="bg1">
                    <a:lumMod val="95000"/>
                  </a:schemeClr>
                </a:solidFill>
              </a:rPr>
              <a:t>Israel. His </a:t>
            </a:r>
            <a:r>
              <a:rPr lang="en-US" sz="4000" dirty="0">
                <a:solidFill>
                  <a:schemeClr val="bg1">
                    <a:lumMod val="95000"/>
                  </a:schemeClr>
                </a:solidFill>
              </a:rPr>
              <a:t>tent is in </a:t>
            </a:r>
            <a:r>
              <a:rPr lang="en-US" sz="4000" dirty="0">
                <a:solidFill>
                  <a:srgbClr val="FFFF00"/>
                </a:solidFill>
              </a:rPr>
              <a:t>Salem</a:t>
            </a:r>
            <a:r>
              <a:rPr lang="en-US" sz="4000" dirty="0">
                <a:solidFill>
                  <a:schemeClr val="bg1">
                    <a:lumMod val="95000"/>
                  </a:schemeClr>
                </a:solidFill>
              </a:rPr>
              <a:t>, his dwelling place in </a:t>
            </a:r>
            <a:r>
              <a:rPr lang="en-US" sz="4000" dirty="0">
                <a:solidFill>
                  <a:srgbClr val="FFFF00"/>
                </a:solidFill>
              </a:rPr>
              <a:t>Zion</a:t>
            </a:r>
            <a:r>
              <a:rPr lang="en-US" sz="4000" dirty="0">
                <a:solidFill>
                  <a:schemeClr val="bg1">
                    <a:lumMod val="95000"/>
                  </a:schemeClr>
                </a:solidFill>
              </a:rPr>
              <a:t>.	</a:t>
            </a:r>
            <a:r>
              <a:rPr lang="en-US" sz="3200" b="1" dirty="0">
                <a:solidFill>
                  <a:schemeClr val="bg1">
                    <a:lumMod val="95000"/>
                  </a:schemeClr>
                </a:solidFill>
              </a:rPr>
              <a:t>Psalm 76:1-2</a:t>
            </a:r>
          </a:p>
        </p:txBody>
      </p:sp>
    </p:spTree>
    <p:extLst>
      <p:ext uri="{BB962C8B-B14F-4D97-AF65-F5344CB8AC3E}">
        <p14:creationId xmlns:p14="http://schemas.microsoft.com/office/powerpoint/2010/main" val="204942334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3121" y="660400"/>
            <a:ext cx="10241279" cy="5632311"/>
          </a:xfrm>
          <a:prstGeom prst="rect">
            <a:avLst/>
          </a:prstGeom>
          <a:noFill/>
        </p:spPr>
        <p:txBody>
          <a:bodyPr wrap="square" rtlCol="0">
            <a:spAutoFit/>
          </a:bodyPr>
          <a:lstStyle/>
          <a:p>
            <a:pPr>
              <a:tabLst>
                <a:tab pos="9947275" algn="r"/>
              </a:tabLst>
            </a:pPr>
            <a:r>
              <a:rPr lang="en-US" sz="4000">
                <a:solidFill>
                  <a:schemeClr val="bg1">
                    <a:lumMod val="95000"/>
                  </a:schemeClr>
                </a:solidFill>
              </a:rPr>
              <a:t>Here is the account of the forced labor King Solomon conscripted to build the </a:t>
            </a:r>
            <a:r>
              <a:rPr lang="en-US" sz="4000" smtClean="0">
                <a:solidFill>
                  <a:schemeClr val="bg1">
                    <a:lumMod val="95000"/>
                  </a:schemeClr>
                </a:solidFill>
              </a:rPr>
              <a:t>Lord’s </a:t>
            </a:r>
            <a:r>
              <a:rPr lang="en-US" sz="4000">
                <a:solidFill>
                  <a:schemeClr val="bg1">
                    <a:lumMod val="95000"/>
                  </a:schemeClr>
                </a:solidFill>
              </a:rPr>
              <a:t>temple, his own palace, the supporting terraces</a:t>
            </a:r>
            <a:r>
              <a:rPr lang="en-US" sz="4000" smtClean="0">
                <a:solidFill>
                  <a:schemeClr val="bg1">
                    <a:lumMod val="95000"/>
                  </a:schemeClr>
                </a:solidFill>
              </a:rPr>
              <a:t>,</a:t>
            </a:r>
            <a:r>
              <a:rPr lang="en-US" sz="4000">
                <a:solidFill>
                  <a:schemeClr val="bg1">
                    <a:lumMod val="95000"/>
                  </a:schemeClr>
                </a:solidFill>
              </a:rPr>
              <a:t> the wall of Jerusalem, and Hazor, Megiddo and Gezer</a:t>
            </a:r>
            <a:r>
              <a:rPr lang="en-US" sz="4000" smtClean="0">
                <a:solidFill>
                  <a:schemeClr val="bg1">
                    <a:lumMod val="95000"/>
                  </a:schemeClr>
                </a:solidFill>
              </a:rPr>
              <a:t>. </a:t>
            </a:r>
            <a:r>
              <a:rPr lang="en-US" sz="4000">
                <a:solidFill>
                  <a:schemeClr val="bg1">
                    <a:lumMod val="95000"/>
                  </a:schemeClr>
                </a:solidFill>
              </a:rPr>
              <a:t>(Pharaoh king of Egypt had attacked and captured Gezer. He had set it on fire. He killed its Canaanite inhabitants and then gave it as a wedding gift to his daughter, </a:t>
            </a:r>
            <a:r>
              <a:rPr lang="en-US" sz="4000" smtClean="0">
                <a:solidFill>
                  <a:schemeClr val="bg1">
                    <a:lumMod val="95000"/>
                  </a:schemeClr>
                </a:solidFill>
              </a:rPr>
              <a:t>Solomon’s </a:t>
            </a:r>
            <a:r>
              <a:rPr lang="en-US" sz="4000">
                <a:solidFill>
                  <a:schemeClr val="bg1">
                    <a:lumMod val="95000"/>
                  </a:schemeClr>
                </a:solidFill>
              </a:rPr>
              <a:t>wife. </a:t>
            </a:r>
            <a:r>
              <a:rPr lang="en-US" sz="4000" smtClean="0">
                <a:solidFill>
                  <a:schemeClr val="bg1">
                    <a:lumMod val="95000"/>
                  </a:schemeClr>
                </a:solidFill>
              </a:rPr>
              <a:t>And </a:t>
            </a:r>
            <a:r>
              <a:rPr lang="en-US" sz="4000">
                <a:solidFill>
                  <a:schemeClr val="bg1">
                    <a:lumMod val="95000"/>
                  </a:schemeClr>
                </a:solidFill>
              </a:rPr>
              <a:t>Solomon rebuilt Gezer</a:t>
            </a:r>
            <a:r>
              <a:rPr lang="en-US" sz="4000" smtClean="0">
                <a:solidFill>
                  <a:schemeClr val="bg1">
                    <a:lumMod val="95000"/>
                  </a:schemeClr>
                </a:solidFill>
              </a:rPr>
              <a:t>.)</a:t>
            </a:r>
            <a:r>
              <a:rPr lang="en-US" sz="3200" b="1" smtClean="0">
                <a:solidFill>
                  <a:schemeClr val="bg1">
                    <a:lumMod val="95000"/>
                  </a:schemeClr>
                </a:solidFill>
              </a:rPr>
              <a:t>	1 Kings 9:15-17a</a:t>
            </a:r>
            <a:endParaRPr lang="en-US" sz="3200" b="1">
              <a:solidFill>
                <a:schemeClr val="bg1">
                  <a:lumMod val="95000"/>
                </a:schemeClr>
              </a:solidFill>
            </a:endParaRPr>
          </a:p>
        </p:txBody>
      </p:sp>
    </p:spTree>
    <p:extLst>
      <p:ext uri="{BB962C8B-B14F-4D97-AF65-F5344CB8AC3E}">
        <p14:creationId xmlns:p14="http://schemas.microsoft.com/office/powerpoint/2010/main" val="108979975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3121" y="660400"/>
            <a:ext cx="10241279" cy="5632311"/>
          </a:xfrm>
          <a:prstGeom prst="rect">
            <a:avLst/>
          </a:prstGeom>
          <a:noFill/>
        </p:spPr>
        <p:txBody>
          <a:bodyPr wrap="square" rtlCol="0">
            <a:spAutoFit/>
          </a:bodyPr>
          <a:lstStyle/>
          <a:p>
            <a:pPr>
              <a:tabLst>
                <a:tab pos="9947275" algn="r"/>
              </a:tabLst>
            </a:pPr>
            <a:r>
              <a:rPr lang="en-US" sz="4000">
                <a:solidFill>
                  <a:schemeClr val="bg1">
                    <a:lumMod val="95000"/>
                  </a:schemeClr>
                </a:solidFill>
              </a:rPr>
              <a:t>Here is the account of the forced labor King Solomon conscripted to build the </a:t>
            </a:r>
            <a:r>
              <a:rPr lang="en-US" sz="4000" smtClean="0">
                <a:solidFill>
                  <a:schemeClr val="bg1">
                    <a:lumMod val="95000"/>
                  </a:schemeClr>
                </a:solidFill>
              </a:rPr>
              <a:t>Lord’s </a:t>
            </a:r>
            <a:r>
              <a:rPr lang="en-US" sz="4000">
                <a:solidFill>
                  <a:schemeClr val="bg1">
                    <a:lumMod val="95000"/>
                  </a:schemeClr>
                </a:solidFill>
              </a:rPr>
              <a:t>temple, his own palace, the supporting terraces</a:t>
            </a:r>
            <a:r>
              <a:rPr lang="en-US" sz="4000" smtClean="0">
                <a:solidFill>
                  <a:schemeClr val="bg1">
                    <a:lumMod val="95000"/>
                  </a:schemeClr>
                </a:solidFill>
              </a:rPr>
              <a:t>,</a:t>
            </a:r>
            <a:r>
              <a:rPr lang="en-US" sz="4000">
                <a:solidFill>
                  <a:schemeClr val="bg1">
                    <a:lumMod val="95000"/>
                  </a:schemeClr>
                </a:solidFill>
              </a:rPr>
              <a:t> the wall of Jerusalem, and </a:t>
            </a:r>
            <a:r>
              <a:rPr lang="en-US" sz="4000">
                <a:solidFill>
                  <a:srgbClr val="FFFF00"/>
                </a:solidFill>
              </a:rPr>
              <a:t>Hazor, Megiddo and Gezer</a:t>
            </a:r>
            <a:r>
              <a:rPr lang="en-US" sz="4000" smtClean="0">
                <a:solidFill>
                  <a:schemeClr val="bg1">
                    <a:lumMod val="95000"/>
                  </a:schemeClr>
                </a:solidFill>
              </a:rPr>
              <a:t>. </a:t>
            </a:r>
            <a:r>
              <a:rPr lang="en-US" sz="4000">
                <a:solidFill>
                  <a:schemeClr val="bg1">
                    <a:lumMod val="95000"/>
                  </a:schemeClr>
                </a:solidFill>
              </a:rPr>
              <a:t>(Pharaoh king of Egypt had attacked and captured Gezer. He had set it on fire. He killed its Canaanite inhabitants and then gave it as a wedding gift to his daughter, </a:t>
            </a:r>
            <a:r>
              <a:rPr lang="en-US" sz="4000" smtClean="0">
                <a:solidFill>
                  <a:schemeClr val="bg1">
                    <a:lumMod val="95000"/>
                  </a:schemeClr>
                </a:solidFill>
              </a:rPr>
              <a:t>Solomon’s </a:t>
            </a:r>
            <a:r>
              <a:rPr lang="en-US" sz="4000">
                <a:solidFill>
                  <a:schemeClr val="bg1">
                    <a:lumMod val="95000"/>
                  </a:schemeClr>
                </a:solidFill>
              </a:rPr>
              <a:t>wife. </a:t>
            </a:r>
            <a:r>
              <a:rPr lang="en-US" sz="4000" smtClean="0">
                <a:solidFill>
                  <a:schemeClr val="bg1">
                    <a:lumMod val="95000"/>
                  </a:schemeClr>
                </a:solidFill>
              </a:rPr>
              <a:t>And </a:t>
            </a:r>
            <a:r>
              <a:rPr lang="en-US" sz="4000">
                <a:solidFill>
                  <a:schemeClr val="bg1">
                    <a:lumMod val="95000"/>
                  </a:schemeClr>
                </a:solidFill>
              </a:rPr>
              <a:t>Solomon rebuilt Gezer</a:t>
            </a:r>
            <a:r>
              <a:rPr lang="en-US" sz="4000" smtClean="0">
                <a:solidFill>
                  <a:schemeClr val="bg1">
                    <a:lumMod val="95000"/>
                  </a:schemeClr>
                </a:solidFill>
              </a:rPr>
              <a:t>.)</a:t>
            </a:r>
            <a:r>
              <a:rPr lang="en-US" sz="3200" b="1" smtClean="0">
                <a:solidFill>
                  <a:schemeClr val="bg1">
                    <a:lumMod val="95000"/>
                  </a:schemeClr>
                </a:solidFill>
              </a:rPr>
              <a:t>	1 Kings 9:15-17a</a:t>
            </a:r>
            <a:endParaRPr lang="en-US" sz="3200" b="1">
              <a:solidFill>
                <a:schemeClr val="bg1">
                  <a:lumMod val="95000"/>
                </a:schemeClr>
              </a:solidFill>
            </a:endParaRPr>
          </a:p>
        </p:txBody>
      </p:sp>
    </p:spTree>
    <p:extLst>
      <p:ext uri="{BB962C8B-B14F-4D97-AF65-F5344CB8AC3E}">
        <p14:creationId xmlns:p14="http://schemas.microsoft.com/office/powerpoint/2010/main" val="27963345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2005" y="0"/>
            <a:ext cx="6507990" cy="6858000"/>
          </a:xfrm>
          <a:prstGeom prst="rect">
            <a:avLst/>
          </a:prstGeom>
        </p:spPr>
      </p:pic>
      <p:sp>
        <p:nvSpPr>
          <p:cNvPr id="2" name="Oval 1"/>
          <p:cNvSpPr/>
          <p:nvPr/>
        </p:nvSpPr>
        <p:spPr>
          <a:xfrm>
            <a:off x="5505451" y="628650"/>
            <a:ext cx="895350" cy="43815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p:cNvSpPr/>
          <p:nvPr/>
        </p:nvSpPr>
        <p:spPr>
          <a:xfrm>
            <a:off x="4695825" y="2371725"/>
            <a:ext cx="1038226" cy="51435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3651978" y="5489155"/>
            <a:ext cx="933679" cy="53879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44934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500"/>
                                  </p:stCondLst>
                                  <p:childTnLst>
                                    <p:animScale>
                                      <p:cBhvr>
                                        <p:cTn id="6" dur="2000" fill="hold"/>
                                        <p:tgtEl>
                                          <p:spTgt spid="4"/>
                                        </p:tgtEl>
                                      </p:cBhvr>
                                      <p:by x="150000" y="150000"/>
                                    </p:animScale>
                                  </p:childTnLst>
                                </p:cTn>
                              </p:par>
                              <p:par>
                                <p:cTn id="7" presetID="42" presetClass="path" presetSubtype="0" accel="50000" decel="50000" fill="hold" nodeType="withEffect">
                                  <p:stCondLst>
                                    <p:cond delay="500"/>
                                  </p:stCondLst>
                                  <p:childTnLst>
                                    <p:animMotion origin="layout" path="M 0 0 L -0.00078 0.08588 " pathEditMode="relative" rAng="0" ptsTypes="AA">
                                      <p:cBhvr>
                                        <p:cTn id="8" dur="2000" fill="hold"/>
                                        <p:tgtEl>
                                          <p:spTgt spid="4"/>
                                        </p:tgtEl>
                                        <p:attrNameLst>
                                          <p:attrName>ppt_x</p:attrName>
                                          <p:attrName>ppt_y</p:attrName>
                                        </p:attrNameLst>
                                      </p:cBhvr>
                                      <p:rCtr x="-39" y="4282"/>
                                    </p:animMotion>
                                  </p:childTnLst>
                                </p:cTn>
                              </p:par>
                            </p:childTnLst>
                          </p:cTn>
                        </p:par>
                        <p:par>
                          <p:cTn id="9" fill="hold">
                            <p:stCondLst>
                              <p:cond delay="2500"/>
                            </p:stCondLst>
                            <p:childTnLst>
                              <p:par>
                                <p:cTn id="10" presetID="1" presetClass="entr" presetSubtype="0" fill="hold" grpId="0" nodeType="afterEffect">
                                  <p:stCondLst>
                                    <p:cond delay="500"/>
                                  </p:stCondLst>
                                  <p:childTnLst>
                                    <p:set>
                                      <p:cBhvr>
                                        <p:cTn id="11" dur="1" fill="hold">
                                          <p:stCondLst>
                                            <p:cond delay="0"/>
                                          </p:stCondLst>
                                        </p:cTn>
                                        <p:tgtEl>
                                          <p:spTgt spid="2"/>
                                        </p:tgtEl>
                                        <p:attrNameLst>
                                          <p:attrName>style.visibility</p:attrName>
                                        </p:attrNameLst>
                                      </p:cBhvr>
                                      <p:to>
                                        <p:strVal val="visible"/>
                                      </p:to>
                                    </p:set>
                                  </p:childTnLst>
                                </p:cTn>
                              </p:par>
                            </p:childTnLst>
                          </p:cTn>
                        </p:par>
                        <p:par>
                          <p:cTn id="12" fill="hold">
                            <p:stCondLst>
                              <p:cond delay="3000"/>
                            </p:stCondLst>
                            <p:childTnLst>
                              <p:par>
                                <p:cTn id="13" presetID="1" presetClass="entr" presetSubtype="0" fill="hold" grpId="0" nodeType="afterEffect">
                                  <p:stCondLst>
                                    <p:cond delay="600"/>
                                  </p:stCondLst>
                                  <p:childTnLst>
                                    <p:set>
                                      <p:cBhvr>
                                        <p:cTn id="14" dur="1" fill="hold">
                                          <p:stCondLst>
                                            <p:cond delay="0"/>
                                          </p:stCondLst>
                                        </p:cTn>
                                        <p:tgtEl>
                                          <p:spTgt spid="3"/>
                                        </p:tgtEl>
                                        <p:attrNameLst>
                                          <p:attrName>style.visibility</p:attrName>
                                        </p:attrNameLst>
                                      </p:cBhvr>
                                      <p:to>
                                        <p:strVal val="visible"/>
                                      </p:to>
                                    </p:set>
                                  </p:childTnLst>
                                </p:cTn>
                              </p:par>
                            </p:childTnLst>
                          </p:cTn>
                        </p:par>
                        <p:par>
                          <p:cTn id="15" fill="hold">
                            <p:stCondLst>
                              <p:cond delay="3600"/>
                            </p:stCondLst>
                            <p:childTnLst>
                              <p:par>
                                <p:cTn id="16" presetID="1" presetClass="entr" presetSubtype="0" fill="hold" grpId="0" nodeType="afterEffect">
                                  <p:stCondLst>
                                    <p:cond delay="700"/>
                                  </p:stCondLst>
                                  <p:childTnLst>
                                    <p:set>
                                      <p:cBhvr>
                                        <p:cTn id="1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9"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 y="0"/>
            <a:ext cx="10683240" cy="8012430"/>
          </a:xfrm>
          <a:prstGeom prst="rect">
            <a:avLst/>
          </a:prstGeom>
        </p:spPr>
      </p:pic>
    </p:spTree>
    <p:extLst>
      <p:ext uri="{BB962C8B-B14F-4D97-AF65-F5344CB8AC3E}">
        <p14:creationId xmlns:p14="http://schemas.microsoft.com/office/powerpoint/2010/main" val="16480353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3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2950" y="-585788"/>
            <a:ext cx="9925050" cy="7443788"/>
          </a:xfrm>
          <a:prstGeom prst="rect">
            <a:avLst/>
          </a:prstGeom>
        </p:spPr>
      </p:pic>
    </p:spTree>
    <p:extLst>
      <p:ext uri="{BB962C8B-B14F-4D97-AF65-F5344CB8AC3E}">
        <p14:creationId xmlns:p14="http://schemas.microsoft.com/office/powerpoint/2010/main" val="22650142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3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43000"/>
            <a:ext cx="12192000" cy="9144000"/>
          </a:xfrm>
          <a:prstGeom prst="rect">
            <a:avLst/>
          </a:prstGeom>
        </p:spPr>
      </p:pic>
    </p:spTree>
    <p:extLst>
      <p:ext uri="{BB962C8B-B14F-4D97-AF65-F5344CB8AC3E}">
        <p14:creationId xmlns:p14="http://schemas.microsoft.com/office/powerpoint/2010/main" val="1465942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8760" y="-11431"/>
            <a:ext cx="9166860" cy="6875145"/>
          </a:xfrm>
          <a:prstGeom prst="rect">
            <a:avLst/>
          </a:prstGeom>
        </p:spPr>
      </p:pic>
    </p:spTree>
    <p:extLst>
      <p:ext uri="{BB962C8B-B14F-4D97-AF65-F5344CB8AC3E}">
        <p14:creationId xmlns:p14="http://schemas.microsoft.com/office/powerpoint/2010/main" val="41623621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3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2573759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3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5911" y="80010"/>
            <a:ext cx="11671299" cy="6555641"/>
          </a:xfrm>
          <a:prstGeom prst="rect">
            <a:avLst/>
          </a:prstGeom>
          <a:noFill/>
        </p:spPr>
        <p:txBody>
          <a:bodyPr wrap="square" rtlCol="0">
            <a:spAutoFit/>
          </a:bodyPr>
          <a:lstStyle/>
          <a:p>
            <a:pPr>
              <a:tabLst>
                <a:tab pos="11372850" algn="r"/>
              </a:tabLst>
            </a:pPr>
            <a:r>
              <a:rPr lang="en-US" sz="3000">
                <a:solidFill>
                  <a:schemeClr val="bg1">
                    <a:lumMod val="95000"/>
                  </a:schemeClr>
                </a:solidFill>
              </a:rPr>
              <a:t>Jeroboam thought to himself, “The kingdom will now likely revert to the house of David</a:t>
            </a:r>
            <a:r>
              <a:rPr lang="en-US" sz="3000" smtClean="0">
                <a:solidFill>
                  <a:schemeClr val="bg1">
                    <a:lumMod val="95000"/>
                  </a:schemeClr>
                </a:solidFill>
              </a:rPr>
              <a:t>. </a:t>
            </a:r>
            <a:r>
              <a:rPr lang="en-US" sz="3000">
                <a:solidFill>
                  <a:schemeClr val="bg1">
                    <a:lumMod val="95000"/>
                  </a:schemeClr>
                </a:solidFill>
              </a:rPr>
              <a:t>If these people go up to offer sacrifices at the temple of the Lord in Jerusalem, they will again give their allegiance to their lord, Rehoboam king of Judah. They will kill me and return to King Rehoboam</a:t>
            </a:r>
            <a:r>
              <a:rPr lang="en-US" sz="3000" smtClean="0">
                <a:solidFill>
                  <a:schemeClr val="bg1">
                    <a:lumMod val="95000"/>
                  </a:schemeClr>
                </a:solidFill>
              </a:rPr>
              <a:t>.” </a:t>
            </a:r>
            <a:r>
              <a:rPr lang="en-US" sz="3000">
                <a:solidFill>
                  <a:schemeClr val="bg1">
                    <a:lumMod val="95000"/>
                  </a:schemeClr>
                </a:solidFill>
              </a:rPr>
              <a:t>After seeking advice, the king made two golden calves. He said to the people, “It is too much for you to go up to Jerusalem. Here are your gods, O Israel, who brought you up out of Egypt</a:t>
            </a:r>
            <a:r>
              <a:rPr lang="en-US" sz="3000" smtClean="0">
                <a:solidFill>
                  <a:schemeClr val="bg1">
                    <a:lumMod val="95000"/>
                  </a:schemeClr>
                </a:solidFill>
              </a:rPr>
              <a:t>.” </a:t>
            </a:r>
            <a:r>
              <a:rPr lang="en-US" sz="3000">
                <a:solidFill>
                  <a:schemeClr val="bg1">
                    <a:lumMod val="95000"/>
                  </a:schemeClr>
                </a:solidFill>
              </a:rPr>
              <a:t>One he set up in Bethel, and the other in Dan</a:t>
            </a:r>
            <a:r>
              <a:rPr lang="en-US" sz="3000" smtClean="0">
                <a:solidFill>
                  <a:schemeClr val="bg1">
                    <a:lumMod val="95000"/>
                  </a:schemeClr>
                </a:solidFill>
              </a:rPr>
              <a:t>. </a:t>
            </a:r>
            <a:r>
              <a:rPr lang="en-US" sz="3000">
                <a:solidFill>
                  <a:schemeClr val="bg1">
                    <a:lumMod val="95000"/>
                  </a:schemeClr>
                </a:solidFill>
              </a:rPr>
              <a:t>And this thing became a sin; the people went even as far as Dan to worship the one there</a:t>
            </a:r>
            <a:r>
              <a:rPr lang="en-US" sz="3000" smtClean="0">
                <a:solidFill>
                  <a:schemeClr val="bg1">
                    <a:lumMod val="95000"/>
                  </a:schemeClr>
                </a:solidFill>
              </a:rPr>
              <a:t>. </a:t>
            </a:r>
            <a:r>
              <a:rPr lang="en-US" sz="3000">
                <a:solidFill>
                  <a:schemeClr val="bg1">
                    <a:lumMod val="95000"/>
                  </a:schemeClr>
                </a:solidFill>
              </a:rPr>
              <a:t>Jeroboam built shrines on high places and appointed priests from all sorts of people, even though they were not Levites</a:t>
            </a:r>
            <a:r>
              <a:rPr lang="en-US" sz="3000" smtClean="0">
                <a:solidFill>
                  <a:schemeClr val="bg1">
                    <a:lumMod val="95000"/>
                  </a:schemeClr>
                </a:solidFill>
              </a:rPr>
              <a:t>. </a:t>
            </a:r>
            <a:r>
              <a:rPr lang="en-US" sz="3000">
                <a:solidFill>
                  <a:schemeClr val="bg1">
                    <a:lumMod val="95000"/>
                  </a:schemeClr>
                </a:solidFill>
              </a:rPr>
              <a:t>He instituted a festival on the fifteenth day of the eighth month, like the festival held in Judah, and offered sacrifices on the altar. This he did in Bethel, sacrificing to the calves he had made. And at Bethel he also installed priests at the high places he had made</a:t>
            </a:r>
            <a:r>
              <a:rPr lang="en-US" sz="3000" smtClean="0">
                <a:solidFill>
                  <a:schemeClr val="bg1">
                    <a:lumMod val="95000"/>
                  </a:schemeClr>
                </a:solidFill>
              </a:rPr>
              <a:t>.	</a:t>
            </a:r>
            <a:r>
              <a:rPr lang="en-US" sz="2800" b="1" smtClean="0">
                <a:solidFill>
                  <a:schemeClr val="bg1">
                    <a:lumMod val="95000"/>
                  </a:schemeClr>
                </a:solidFill>
              </a:rPr>
              <a:t>1 Kings 12:26-32</a:t>
            </a:r>
            <a:endParaRPr lang="en-US" sz="2800" b="1">
              <a:solidFill>
                <a:schemeClr val="bg1">
                  <a:lumMod val="95000"/>
                </a:schemeClr>
              </a:solidFill>
            </a:endParaRPr>
          </a:p>
        </p:txBody>
      </p:sp>
    </p:spTree>
    <p:extLst>
      <p:ext uri="{BB962C8B-B14F-4D97-AF65-F5344CB8AC3E}">
        <p14:creationId xmlns:p14="http://schemas.microsoft.com/office/powerpoint/2010/main" val="402580615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5911" y="80010"/>
            <a:ext cx="11671299" cy="6555641"/>
          </a:xfrm>
          <a:prstGeom prst="rect">
            <a:avLst/>
          </a:prstGeom>
          <a:noFill/>
        </p:spPr>
        <p:txBody>
          <a:bodyPr wrap="square" rtlCol="0">
            <a:spAutoFit/>
          </a:bodyPr>
          <a:lstStyle/>
          <a:p>
            <a:pPr>
              <a:tabLst>
                <a:tab pos="11372850" algn="r"/>
              </a:tabLst>
            </a:pPr>
            <a:r>
              <a:rPr lang="en-US" sz="3000" dirty="0">
                <a:solidFill>
                  <a:schemeClr val="bg1">
                    <a:lumMod val="95000"/>
                  </a:schemeClr>
                </a:solidFill>
              </a:rPr>
              <a:t>Jeroboam thought to himself, “The kingdom will now likely revert to the house of David</a:t>
            </a:r>
            <a:r>
              <a:rPr lang="en-US" sz="3000" dirty="0" smtClean="0">
                <a:solidFill>
                  <a:schemeClr val="bg1">
                    <a:lumMod val="95000"/>
                  </a:schemeClr>
                </a:solidFill>
              </a:rPr>
              <a:t>. </a:t>
            </a:r>
            <a:r>
              <a:rPr lang="en-US" sz="3000" dirty="0">
                <a:solidFill>
                  <a:schemeClr val="bg1">
                    <a:lumMod val="95000"/>
                  </a:schemeClr>
                </a:solidFill>
              </a:rPr>
              <a:t>If these people go up to offer sacrifices at the temple of the Lord in Jerusalem, they will again give their allegiance to their lord, </a:t>
            </a:r>
            <a:r>
              <a:rPr lang="en-US" sz="3000" dirty="0" err="1">
                <a:solidFill>
                  <a:schemeClr val="bg1">
                    <a:lumMod val="95000"/>
                  </a:schemeClr>
                </a:solidFill>
              </a:rPr>
              <a:t>Rehoboam</a:t>
            </a:r>
            <a:r>
              <a:rPr lang="en-US" sz="3000" dirty="0">
                <a:solidFill>
                  <a:schemeClr val="bg1">
                    <a:lumMod val="95000"/>
                  </a:schemeClr>
                </a:solidFill>
              </a:rPr>
              <a:t> king of Judah. They will kill me and return to King </a:t>
            </a:r>
            <a:r>
              <a:rPr lang="en-US" sz="3000" dirty="0" err="1">
                <a:solidFill>
                  <a:schemeClr val="bg1">
                    <a:lumMod val="95000"/>
                  </a:schemeClr>
                </a:solidFill>
              </a:rPr>
              <a:t>Rehoboam</a:t>
            </a:r>
            <a:r>
              <a:rPr lang="en-US" sz="3000" dirty="0" smtClean="0">
                <a:solidFill>
                  <a:schemeClr val="bg1">
                    <a:lumMod val="95000"/>
                  </a:schemeClr>
                </a:solidFill>
              </a:rPr>
              <a:t>.” </a:t>
            </a:r>
            <a:r>
              <a:rPr lang="en-US" sz="3000" dirty="0">
                <a:solidFill>
                  <a:schemeClr val="bg1">
                    <a:lumMod val="95000"/>
                  </a:schemeClr>
                </a:solidFill>
              </a:rPr>
              <a:t>After seeking advice, the king made two golden calves. He said to the people, “It is too much for you to go up to Jerusalem. Here are your gods, O Israel, who brought you up out of Egypt</a:t>
            </a:r>
            <a:r>
              <a:rPr lang="en-US" sz="3000" dirty="0" smtClean="0">
                <a:solidFill>
                  <a:schemeClr val="bg1">
                    <a:lumMod val="95000"/>
                  </a:schemeClr>
                </a:solidFill>
              </a:rPr>
              <a:t>.” </a:t>
            </a:r>
            <a:r>
              <a:rPr lang="en-US" sz="3000" dirty="0">
                <a:solidFill>
                  <a:schemeClr val="bg1">
                    <a:lumMod val="95000"/>
                  </a:schemeClr>
                </a:solidFill>
              </a:rPr>
              <a:t>One he set up in Bethel, and the other in Dan</a:t>
            </a:r>
            <a:r>
              <a:rPr lang="en-US" sz="3000" dirty="0" smtClean="0">
                <a:solidFill>
                  <a:schemeClr val="bg1">
                    <a:lumMod val="95000"/>
                  </a:schemeClr>
                </a:solidFill>
              </a:rPr>
              <a:t>. </a:t>
            </a:r>
            <a:r>
              <a:rPr lang="en-US" sz="3000" dirty="0">
                <a:solidFill>
                  <a:schemeClr val="bg1">
                    <a:lumMod val="95000"/>
                  </a:schemeClr>
                </a:solidFill>
              </a:rPr>
              <a:t>And this thing became a sin; the people went even as far as </a:t>
            </a:r>
            <a:r>
              <a:rPr lang="en-US" sz="3000" dirty="0">
                <a:solidFill>
                  <a:srgbClr val="FFFF00"/>
                </a:solidFill>
              </a:rPr>
              <a:t>Dan</a:t>
            </a:r>
            <a:r>
              <a:rPr lang="en-US" sz="3000" dirty="0">
                <a:solidFill>
                  <a:schemeClr val="bg1">
                    <a:lumMod val="95000"/>
                  </a:schemeClr>
                </a:solidFill>
              </a:rPr>
              <a:t> to worship the one there</a:t>
            </a:r>
            <a:r>
              <a:rPr lang="en-US" sz="3000" dirty="0" smtClean="0">
                <a:solidFill>
                  <a:schemeClr val="bg1">
                    <a:lumMod val="95000"/>
                  </a:schemeClr>
                </a:solidFill>
              </a:rPr>
              <a:t>. </a:t>
            </a:r>
            <a:r>
              <a:rPr lang="en-US" sz="3000" dirty="0">
                <a:solidFill>
                  <a:srgbClr val="FFFF00"/>
                </a:solidFill>
              </a:rPr>
              <a:t>Jeroboam built shrines on high places </a:t>
            </a:r>
            <a:r>
              <a:rPr lang="en-US" sz="3000" dirty="0">
                <a:solidFill>
                  <a:schemeClr val="bg1">
                    <a:lumMod val="95000"/>
                  </a:schemeClr>
                </a:solidFill>
              </a:rPr>
              <a:t>and appointed priests from all sorts of people, even though they were not Levites</a:t>
            </a:r>
            <a:r>
              <a:rPr lang="en-US" sz="3000" dirty="0" smtClean="0">
                <a:solidFill>
                  <a:schemeClr val="bg1">
                    <a:lumMod val="95000"/>
                  </a:schemeClr>
                </a:solidFill>
              </a:rPr>
              <a:t>. </a:t>
            </a:r>
            <a:r>
              <a:rPr lang="en-US" sz="3000" dirty="0">
                <a:solidFill>
                  <a:schemeClr val="bg1">
                    <a:lumMod val="95000"/>
                  </a:schemeClr>
                </a:solidFill>
              </a:rPr>
              <a:t>He instituted a festival on the fifteenth day of the eighth month, like the festival held in Judah, and offered sacrifices on the altar. This he did in Bethel, sacrificing to the calves he had made. And at Bethel he also installed priests </a:t>
            </a:r>
            <a:r>
              <a:rPr lang="en-US" sz="3000" dirty="0">
                <a:solidFill>
                  <a:srgbClr val="FFFF00"/>
                </a:solidFill>
              </a:rPr>
              <a:t>at the high places </a:t>
            </a:r>
            <a:r>
              <a:rPr lang="en-US" sz="3000" dirty="0">
                <a:solidFill>
                  <a:schemeClr val="bg1">
                    <a:lumMod val="95000"/>
                  </a:schemeClr>
                </a:solidFill>
              </a:rPr>
              <a:t>he had made</a:t>
            </a:r>
            <a:r>
              <a:rPr lang="en-US" sz="3000" dirty="0" smtClean="0">
                <a:solidFill>
                  <a:schemeClr val="bg1">
                    <a:lumMod val="95000"/>
                  </a:schemeClr>
                </a:solidFill>
              </a:rPr>
              <a:t>.	</a:t>
            </a:r>
            <a:r>
              <a:rPr lang="en-US" sz="2800" b="1" dirty="0" smtClean="0">
                <a:solidFill>
                  <a:schemeClr val="bg1">
                    <a:lumMod val="95000"/>
                  </a:schemeClr>
                </a:solidFill>
              </a:rPr>
              <a:t>1 Kings 12:26-32</a:t>
            </a:r>
            <a:endParaRPr lang="en-US" sz="2800" b="1" dirty="0">
              <a:solidFill>
                <a:schemeClr val="bg1">
                  <a:lumMod val="95000"/>
                </a:schemeClr>
              </a:solidFill>
            </a:endParaRPr>
          </a:p>
        </p:txBody>
      </p:sp>
    </p:spTree>
    <p:extLst>
      <p:ext uri="{BB962C8B-B14F-4D97-AF65-F5344CB8AC3E}">
        <p14:creationId xmlns:p14="http://schemas.microsoft.com/office/powerpoint/2010/main" val="42390081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 contrast="22000"/>
                    </a14:imgEffect>
                  </a14:imgLayer>
                </a14:imgProps>
              </a:ext>
              <a:ext uri="{28A0092B-C50C-407E-A947-70E740481C1C}">
                <a14:useLocalDpi xmlns:a14="http://schemas.microsoft.com/office/drawing/2010/main" val="0"/>
              </a:ext>
            </a:extLst>
          </a:blip>
          <a:stretch>
            <a:fillRect/>
          </a:stretch>
        </p:blipFill>
        <p:spPr>
          <a:xfrm>
            <a:off x="-39100" y="0"/>
            <a:ext cx="12251088" cy="7326630"/>
          </a:xfrm>
          <a:prstGeom prst="rect">
            <a:avLst/>
          </a:prstGeom>
        </p:spPr>
      </p:pic>
    </p:spTree>
    <p:extLst>
      <p:ext uri="{BB962C8B-B14F-4D97-AF65-F5344CB8AC3E}">
        <p14:creationId xmlns:p14="http://schemas.microsoft.com/office/powerpoint/2010/main" val="36630241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sharpenSoften amount="3000"/>
                    </a14:imgEffect>
                    <a14:imgEffect>
                      <a14:brightnessContrast bright="6000" contrast="22000"/>
                    </a14:imgEffect>
                  </a14:imgLayer>
                </a14:imgProps>
              </a:ext>
              <a:ext uri="{28A0092B-C50C-407E-A947-70E740481C1C}">
                <a14:useLocalDpi xmlns:a14="http://schemas.microsoft.com/office/drawing/2010/main" val="0"/>
              </a:ext>
            </a:extLst>
          </a:blip>
          <a:stretch>
            <a:fillRect/>
          </a:stretch>
        </p:blipFill>
        <p:spPr>
          <a:xfrm>
            <a:off x="422910" y="-140018"/>
            <a:ext cx="11220450" cy="8415338"/>
          </a:xfrm>
          <a:prstGeom prst="rect">
            <a:avLst/>
          </a:prstGeom>
        </p:spPr>
      </p:pic>
    </p:spTree>
    <p:extLst>
      <p:ext uri="{BB962C8B-B14F-4D97-AF65-F5344CB8AC3E}">
        <p14:creationId xmlns:p14="http://schemas.microsoft.com/office/powerpoint/2010/main" val="32762692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0000" contrast="20000"/>
                    </a14:imgEffect>
                  </a14:imgLayer>
                </a14:imgProps>
              </a:ex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55539682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4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2623050"/>
            <a:ext cx="12191999" cy="12847704"/>
          </a:xfrm>
          <a:prstGeom prst="rect">
            <a:avLst/>
          </a:prstGeom>
        </p:spPr>
      </p:pic>
      <p:sp>
        <p:nvSpPr>
          <p:cNvPr id="2" name="Oval 1"/>
          <p:cNvSpPr/>
          <p:nvPr/>
        </p:nvSpPr>
        <p:spPr>
          <a:xfrm>
            <a:off x="2266950" y="1028700"/>
            <a:ext cx="2238375" cy="80962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18201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7150"/>
            <a:ext cx="12192000" cy="6740307"/>
          </a:xfrm>
          <a:prstGeom prst="rect">
            <a:avLst/>
          </a:prstGeom>
          <a:noFill/>
        </p:spPr>
        <p:txBody>
          <a:bodyPr wrap="square" rtlCol="0">
            <a:spAutoFit/>
          </a:bodyPr>
          <a:lstStyle/>
          <a:p>
            <a:pPr>
              <a:tabLst>
                <a:tab pos="11603038" algn="r"/>
              </a:tabLst>
            </a:pPr>
            <a:r>
              <a:rPr lang="en-US" sz="3600" dirty="0" smtClean="0">
                <a:solidFill>
                  <a:schemeClr val="bg1">
                    <a:lumMod val="95000"/>
                  </a:schemeClr>
                </a:solidFill>
              </a:rPr>
              <a:t>Elijah replied… “Now </a:t>
            </a:r>
            <a:r>
              <a:rPr lang="en-US" sz="3600" dirty="0">
                <a:solidFill>
                  <a:schemeClr val="bg1">
                    <a:lumMod val="95000"/>
                  </a:schemeClr>
                </a:solidFill>
              </a:rPr>
              <a:t>summon the people from all over Israel to meet </a:t>
            </a:r>
            <a:r>
              <a:rPr lang="en-US" sz="3600" dirty="0" smtClean="0">
                <a:solidFill>
                  <a:schemeClr val="bg1">
                    <a:lumMod val="95000"/>
                  </a:schemeClr>
                </a:solidFill>
              </a:rPr>
              <a:t>me </a:t>
            </a:r>
            <a:r>
              <a:rPr lang="en-US" sz="3600" dirty="0">
                <a:solidFill>
                  <a:schemeClr val="bg1">
                    <a:lumMod val="95000"/>
                  </a:schemeClr>
                </a:solidFill>
              </a:rPr>
              <a:t>on </a:t>
            </a:r>
            <a:r>
              <a:rPr lang="en-US" sz="3600" dirty="0">
                <a:solidFill>
                  <a:srgbClr val="FFFF00"/>
                </a:solidFill>
              </a:rPr>
              <a:t>Mount Carmel</a:t>
            </a:r>
            <a:r>
              <a:rPr lang="en-US" sz="3600" dirty="0">
                <a:solidFill>
                  <a:schemeClr val="bg1">
                    <a:lumMod val="95000"/>
                  </a:schemeClr>
                </a:solidFill>
              </a:rPr>
              <a:t>. And bring the four hundred and fifty prophets of Baal and the four hundred prophets of </a:t>
            </a:r>
            <a:r>
              <a:rPr lang="en-US" sz="3600" dirty="0" err="1">
                <a:solidFill>
                  <a:schemeClr val="bg1">
                    <a:lumMod val="95000"/>
                  </a:schemeClr>
                </a:solidFill>
              </a:rPr>
              <a:t>Asherah</a:t>
            </a:r>
            <a:r>
              <a:rPr lang="en-US" sz="3600" dirty="0">
                <a:solidFill>
                  <a:schemeClr val="bg1">
                    <a:lumMod val="95000"/>
                  </a:schemeClr>
                </a:solidFill>
              </a:rPr>
              <a:t>, who eat at Jezebel's table</a:t>
            </a:r>
            <a:r>
              <a:rPr lang="en-US" sz="3600" dirty="0" smtClean="0">
                <a:solidFill>
                  <a:schemeClr val="bg1">
                    <a:lumMod val="95000"/>
                  </a:schemeClr>
                </a:solidFill>
              </a:rPr>
              <a:t>.” </a:t>
            </a:r>
            <a:r>
              <a:rPr lang="en-US" sz="3600" dirty="0">
                <a:solidFill>
                  <a:schemeClr val="bg1">
                    <a:lumMod val="95000"/>
                  </a:schemeClr>
                </a:solidFill>
              </a:rPr>
              <a:t>So Ahab sent word throughout all Israel and assembled the prophets on Mount </a:t>
            </a:r>
            <a:r>
              <a:rPr lang="en-US" sz="3600" dirty="0" smtClean="0">
                <a:solidFill>
                  <a:schemeClr val="bg1">
                    <a:lumMod val="95000"/>
                  </a:schemeClr>
                </a:solidFill>
              </a:rPr>
              <a:t>Carmel…. [Elijah] </a:t>
            </a:r>
            <a:r>
              <a:rPr lang="en-US" sz="3600" dirty="0">
                <a:solidFill>
                  <a:schemeClr val="bg1">
                    <a:lumMod val="95000"/>
                  </a:schemeClr>
                </a:solidFill>
              </a:rPr>
              <a:t>built an altar in the name of the Lord, and he dug a trench around it large enough to hold two </a:t>
            </a:r>
            <a:r>
              <a:rPr lang="en-US" sz="3600" dirty="0" err="1" smtClean="0">
                <a:solidFill>
                  <a:schemeClr val="bg1">
                    <a:lumMod val="95000"/>
                  </a:schemeClr>
                </a:solidFill>
              </a:rPr>
              <a:t>seahs</a:t>
            </a:r>
            <a:r>
              <a:rPr lang="en-US" sz="3600" dirty="0">
                <a:solidFill>
                  <a:schemeClr val="bg1">
                    <a:lumMod val="95000"/>
                  </a:schemeClr>
                </a:solidFill>
              </a:rPr>
              <a:t> of seed</a:t>
            </a:r>
            <a:r>
              <a:rPr lang="en-US" sz="3600" dirty="0" smtClean="0">
                <a:solidFill>
                  <a:schemeClr val="bg1">
                    <a:lumMod val="95000"/>
                  </a:schemeClr>
                </a:solidFill>
              </a:rPr>
              <a:t>. </a:t>
            </a:r>
            <a:r>
              <a:rPr lang="en-US" sz="3600" dirty="0">
                <a:solidFill>
                  <a:schemeClr val="bg1">
                    <a:lumMod val="95000"/>
                  </a:schemeClr>
                </a:solidFill>
              </a:rPr>
              <a:t>He arranged the wood, cut the bull into pieces and laid it on the wood. Then he said to them, “Fill four large jars with water and pour it on the offering and on the wood</a:t>
            </a:r>
            <a:r>
              <a:rPr lang="en-US" sz="3600" dirty="0" smtClean="0">
                <a:solidFill>
                  <a:schemeClr val="bg1">
                    <a:lumMod val="95000"/>
                  </a:schemeClr>
                </a:solidFill>
              </a:rPr>
              <a:t>.” … Then </a:t>
            </a:r>
            <a:r>
              <a:rPr lang="en-US" sz="3600" dirty="0">
                <a:solidFill>
                  <a:schemeClr val="bg1">
                    <a:lumMod val="95000"/>
                  </a:schemeClr>
                </a:solidFill>
              </a:rPr>
              <a:t>the fire of the Lord fell and burned up the sacrifice, the wood, the stones and the soil, and also licked up the water in the trench</a:t>
            </a:r>
            <a:r>
              <a:rPr lang="en-US" sz="3600" dirty="0" smtClean="0">
                <a:solidFill>
                  <a:schemeClr val="bg1">
                    <a:lumMod val="95000"/>
                  </a:schemeClr>
                </a:solidFill>
              </a:rPr>
              <a:t>.</a:t>
            </a:r>
            <a:r>
              <a:rPr lang="en-US" dirty="0" smtClean="0">
                <a:solidFill>
                  <a:schemeClr val="bg1">
                    <a:lumMod val="95000"/>
                  </a:schemeClr>
                </a:solidFill>
              </a:rPr>
              <a:t>	</a:t>
            </a:r>
            <a:r>
              <a:rPr lang="en-US" sz="3200" b="1" dirty="0" smtClean="0">
                <a:solidFill>
                  <a:schemeClr val="bg1">
                    <a:lumMod val="95000"/>
                  </a:schemeClr>
                </a:solidFill>
              </a:rPr>
              <a:t>1 Kings 18:16-40</a:t>
            </a:r>
            <a:endParaRPr lang="en-US" sz="3200" b="1" dirty="0">
              <a:solidFill>
                <a:schemeClr val="bg1">
                  <a:lumMod val="95000"/>
                </a:schemeClr>
              </a:solidFill>
            </a:endParaRPr>
          </a:p>
        </p:txBody>
      </p:sp>
    </p:spTree>
    <p:extLst>
      <p:ext uri="{BB962C8B-B14F-4D97-AF65-F5344CB8AC3E}">
        <p14:creationId xmlns:p14="http://schemas.microsoft.com/office/powerpoint/2010/main" val="15285819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89704"/>
            <a:ext cx="12191999" cy="12847704"/>
          </a:xfrm>
          <a:prstGeom prst="rect">
            <a:avLst/>
          </a:prstGeom>
        </p:spPr>
      </p:pic>
      <p:sp>
        <p:nvSpPr>
          <p:cNvPr id="3" name="Oval 2"/>
          <p:cNvSpPr/>
          <p:nvPr/>
        </p:nvSpPr>
        <p:spPr>
          <a:xfrm>
            <a:off x="2609849" y="3829050"/>
            <a:ext cx="1657351" cy="67627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502333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50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lum contrast="25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19988" y="-228600"/>
            <a:ext cx="12384875" cy="7406640"/>
          </a:xfrm>
          <a:prstGeom prst="rect">
            <a:avLst/>
          </a:prstGeom>
        </p:spPr>
      </p:pic>
    </p:spTree>
    <p:extLst>
      <p:ext uri="{BB962C8B-B14F-4D97-AF65-F5344CB8AC3E}">
        <p14:creationId xmlns:p14="http://schemas.microsoft.com/office/powerpoint/2010/main" val="159290876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65" y="-207818"/>
            <a:ext cx="12193451" cy="7287491"/>
          </a:xfrm>
          <a:prstGeom prst="rect">
            <a:avLst/>
          </a:prstGeom>
        </p:spPr>
      </p:pic>
    </p:spTree>
    <p:extLst>
      <p:ext uri="{BB962C8B-B14F-4D97-AF65-F5344CB8AC3E}">
        <p14:creationId xmlns:p14="http://schemas.microsoft.com/office/powerpoint/2010/main" val="41355242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31272"/>
            <a:ext cx="12228945" cy="9171709"/>
          </a:xfrm>
          <a:prstGeom prst="rect">
            <a:avLst/>
          </a:prstGeom>
        </p:spPr>
      </p:pic>
    </p:spTree>
    <p:extLst>
      <p:ext uri="{BB962C8B-B14F-4D97-AF65-F5344CB8AC3E}">
        <p14:creationId xmlns:p14="http://schemas.microsoft.com/office/powerpoint/2010/main" val="11899748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319645"/>
            <a:ext cx="12196618" cy="9147463"/>
          </a:xfrm>
          <a:prstGeom prst="rect">
            <a:avLst/>
          </a:prstGeom>
        </p:spPr>
      </p:pic>
    </p:spTree>
    <p:extLst>
      <p:ext uri="{BB962C8B-B14F-4D97-AF65-F5344CB8AC3E}">
        <p14:creationId xmlns:p14="http://schemas.microsoft.com/office/powerpoint/2010/main" val="36094191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7260" y="411480"/>
            <a:ext cx="10104120" cy="6124754"/>
          </a:xfrm>
          <a:prstGeom prst="rect">
            <a:avLst/>
          </a:prstGeom>
          <a:noFill/>
        </p:spPr>
        <p:txBody>
          <a:bodyPr wrap="square" rtlCol="0">
            <a:spAutoFit/>
          </a:bodyPr>
          <a:lstStyle/>
          <a:p>
            <a:pPr>
              <a:tabLst>
                <a:tab pos="9772650" algn="r"/>
              </a:tabLst>
            </a:pPr>
            <a:r>
              <a:rPr lang="en-US" sz="4000" dirty="0">
                <a:solidFill>
                  <a:schemeClr val="bg1">
                    <a:lumMod val="95000"/>
                  </a:schemeClr>
                </a:solidFill>
              </a:rPr>
              <a:t>Sennacherib king of Assyria and all his forces were </a:t>
            </a:r>
            <a:r>
              <a:rPr lang="en-US" sz="4000" dirty="0">
                <a:solidFill>
                  <a:srgbClr val="FFFF00"/>
                </a:solidFill>
              </a:rPr>
              <a:t>laying siege to </a:t>
            </a:r>
            <a:r>
              <a:rPr lang="en-US" sz="4000" dirty="0" smtClean="0">
                <a:solidFill>
                  <a:srgbClr val="FFFF00"/>
                </a:solidFill>
              </a:rPr>
              <a:t>Lachish</a:t>
            </a:r>
            <a:r>
              <a:rPr lang="en-US" sz="4000" dirty="0" smtClean="0">
                <a:solidFill>
                  <a:schemeClr val="bg1">
                    <a:lumMod val="95000"/>
                  </a:schemeClr>
                </a:solidFill>
              </a:rPr>
              <a:t>.</a:t>
            </a:r>
            <a:r>
              <a:rPr lang="en-US" sz="3200" b="1" dirty="0">
                <a:solidFill>
                  <a:schemeClr val="bg1">
                    <a:lumMod val="95000"/>
                  </a:schemeClr>
                </a:solidFill>
              </a:rPr>
              <a:t>	2 </a:t>
            </a:r>
            <a:r>
              <a:rPr lang="en-US" sz="3200" b="1" dirty="0" smtClean="0">
                <a:solidFill>
                  <a:schemeClr val="bg1">
                    <a:lumMod val="95000"/>
                  </a:schemeClr>
                </a:solidFill>
              </a:rPr>
              <a:t>Chronicles 32:9a</a:t>
            </a:r>
          </a:p>
          <a:p>
            <a:pPr>
              <a:tabLst>
                <a:tab pos="9772650" algn="r"/>
              </a:tabLst>
            </a:pPr>
            <a:endParaRPr lang="en-US" sz="3200" b="1" dirty="0">
              <a:solidFill>
                <a:schemeClr val="bg1">
                  <a:lumMod val="95000"/>
                </a:schemeClr>
              </a:solidFill>
            </a:endParaRPr>
          </a:p>
          <a:p>
            <a:pPr>
              <a:tabLst>
                <a:tab pos="9772650" algn="r"/>
              </a:tabLst>
            </a:pPr>
            <a:r>
              <a:rPr lang="en-US" sz="4000" dirty="0" smtClean="0">
                <a:solidFill>
                  <a:schemeClr val="bg1">
                    <a:lumMod val="95000"/>
                  </a:schemeClr>
                </a:solidFill>
              </a:rPr>
              <a:t>In </a:t>
            </a:r>
            <a:r>
              <a:rPr lang="en-US" sz="4000" dirty="0">
                <a:solidFill>
                  <a:schemeClr val="bg1">
                    <a:lumMod val="95000"/>
                  </a:schemeClr>
                </a:solidFill>
              </a:rPr>
              <a:t>the fourteenth year of King </a:t>
            </a:r>
            <a:r>
              <a:rPr lang="en-US" sz="4000" dirty="0" smtClean="0">
                <a:solidFill>
                  <a:schemeClr val="bg1">
                    <a:lumMod val="95000"/>
                  </a:schemeClr>
                </a:solidFill>
              </a:rPr>
              <a:t>Hezekiah’s </a:t>
            </a:r>
            <a:r>
              <a:rPr lang="en-US" sz="4000" dirty="0">
                <a:solidFill>
                  <a:schemeClr val="bg1">
                    <a:lumMod val="95000"/>
                  </a:schemeClr>
                </a:solidFill>
              </a:rPr>
              <a:t>reign, Sennacherib king of Assyria attacked all the </a:t>
            </a:r>
            <a:r>
              <a:rPr lang="en-US" sz="4000" dirty="0">
                <a:solidFill>
                  <a:srgbClr val="FFFF00"/>
                </a:solidFill>
              </a:rPr>
              <a:t>fortified cities </a:t>
            </a:r>
            <a:r>
              <a:rPr lang="en-US" sz="4000" dirty="0">
                <a:solidFill>
                  <a:schemeClr val="bg1">
                    <a:lumMod val="95000"/>
                  </a:schemeClr>
                </a:solidFill>
              </a:rPr>
              <a:t>of Judah and captured them</a:t>
            </a:r>
            <a:r>
              <a:rPr lang="en-US" sz="4000" dirty="0" smtClean="0">
                <a:solidFill>
                  <a:schemeClr val="bg1">
                    <a:lumMod val="95000"/>
                  </a:schemeClr>
                </a:solidFill>
              </a:rPr>
              <a:t>. </a:t>
            </a:r>
            <a:r>
              <a:rPr lang="en-US" sz="4000" dirty="0">
                <a:solidFill>
                  <a:schemeClr val="bg1">
                    <a:lumMod val="95000"/>
                  </a:schemeClr>
                </a:solidFill>
              </a:rPr>
              <a:t>So Hezekiah king of Judah sent this message to the king of Assyria at Lachish: “I have done wrong. Withdraw from me, and I will pay whatever you demand of me.”</a:t>
            </a:r>
            <a:r>
              <a:rPr lang="en-US" dirty="0" smtClean="0">
                <a:solidFill>
                  <a:schemeClr val="bg1">
                    <a:lumMod val="95000"/>
                  </a:schemeClr>
                </a:solidFill>
              </a:rPr>
              <a:t>	</a:t>
            </a:r>
            <a:r>
              <a:rPr lang="en-US" sz="3200" b="1" dirty="0" smtClean="0">
                <a:solidFill>
                  <a:schemeClr val="bg1">
                    <a:lumMod val="95000"/>
                  </a:schemeClr>
                </a:solidFill>
              </a:rPr>
              <a:t>2 Kings 18:13-14a</a:t>
            </a:r>
            <a:endParaRPr lang="en-US" sz="3200" b="1" dirty="0">
              <a:solidFill>
                <a:schemeClr val="bg1">
                  <a:lumMod val="95000"/>
                </a:schemeClr>
              </a:solidFill>
            </a:endParaRPr>
          </a:p>
        </p:txBody>
      </p:sp>
    </p:spTree>
    <p:extLst>
      <p:ext uri="{BB962C8B-B14F-4D97-AF65-F5344CB8AC3E}">
        <p14:creationId xmlns:p14="http://schemas.microsoft.com/office/powerpoint/2010/main" val="34518251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65018"/>
            <a:ext cx="12228944" cy="9171708"/>
          </a:xfrm>
          <a:prstGeom prst="rect">
            <a:avLst/>
          </a:prstGeom>
        </p:spPr>
      </p:pic>
    </p:spTree>
    <p:extLst>
      <p:ext uri="{BB962C8B-B14F-4D97-AF65-F5344CB8AC3E}">
        <p14:creationId xmlns:p14="http://schemas.microsoft.com/office/powerpoint/2010/main" val="18891860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89704"/>
            <a:ext cx="12191999" cy="12847704"/>
          </a:xfrm>
          <a:prstGeom prst="rect">
            <a:avLst/>
          </a:prstGeom>
        </p:spPr>
      </p:pic>
      <p:sp>
        <p:nvSpPr>
          <p:cNvPr id="3" name="Oval 2"/>
          <p:cNvSpPr/>
          <p:nvPr/>
        </p:nvSpPr>
        <p:spPr>
          <a:xfrm>
            <a:off x="4646001" y="5038725"/>
            <a:ext cx="1657350" cy="80962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72523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50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BEBA8EAE-BF5A-486C-A8C5-ECC9F3942E4B}">
                <a14:imgProps xmlns:a14="http://schemas.microsoft.com/office/drawing/2010/main">
                  <a14:imgLayer r:embed="rId4">
                    <a14:imgEffect>
                      <a14:brightnessContrast bright="10000" contrast="20000"/>
                    </a14:imgEffect>
                  </a14:imgLayer>
                </a14:imgProps>
              </a:ext>
              <a:ext uri="{28A0092B-C50C-407E-A947-70E740481C1C}">
                <a14:useLocalDpi xmlns:a14="http://schemas.microsoft.com/office/drawing/2010/main" val="0"/>
              </a:ext>
            </a:extLst>
          </a:blip>
          <a:stretch>
            <a:fillRect/>
          </a:stretch>
        </p:blipFill>
        <p:spPr>
          <a:xfrm>
            <a:off x="-800100" y="-1465897"/>
            <a:ext cx="13201650" cy="9901238"/>
          </a:xfrm>
          <a:prstGeom prst="rect">
            <a:avLst/>
          </a:prstGeom>
        </p:spPr>
      </p:pic>
    </p:spTree>
    <p:extLst>
      <p:ext uri="{BB962C8B-B14F-4D97-AF65-F5344CB8AC3E}">
        <p14:creationId xmlns:p14="http://schemas.microsoft.com/office/powerpoint/2010/main" val="23363701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219709" cy="9164782"/>
          </a:xfrm>
          <a:prstGeom prst="rect">
            <a:avLst/>
          </a:prstGeom>
        </p:spPr>
      </p:pic>
    </p:spTree>
    <p:extLst>
      <p:ext uri="{BB962C8B-B14F-4D97-AF65-F5344CB8AC3E}">
        <p14:creationId xmlns:p14="http://schemas.microsoft.com/office/powerpoint/2010/main" val="7084241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47" y="0"/>
            <a:ext cx="12182439" cy="7280910"/>
          </a:xfrm>
          <a:prstGeom prst="rect">
            <a:avLst/>
          </a:prstGeom>
        </p:spPr>
      </p:pic>
    </p:spTree>
    <p:extLst>
      <p:ext uri="{BB962C8B-B14F-4D97-AF65-F5344CB8AC3E}">
        <p14:creationId xmlns:p14="http://schemas.microsoft.com/office/powerpoint/2010/main" val="39547597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kpbs.media.clients.ellingtoncms.com/img/photos/2010/05/24/ramp-masada-isreal_tx700.jpg?8e0a8887e886a6ff6e13ee030987b3616fc57cd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19" y="0"/>
            <a:ext cx="13017551" cy="8672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2183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436" name="Picture 4" descr="http://www.kumah.org/uploaded_images/Masada-71368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6156" y="0"/>
            <a:ext cx="7395154" cy="7395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30753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816119"/>
            <a:ext cx="12192000" cy="17253218"/>
          </a:xfrm>
          <a:prstGeom prst="rect">
            <a:avLst/>
          </a:prstGeom>
        </p:spPr>
      </p:pic>
    </p:spTree>
    <p:extLst>
      <p:ext uri="{BB962C8B-B14F-4D97-AF65-F5344CB8AC3E}">
        <p14:creationId xmlns:p14="http://schemas.microsoft.com/office/powerpoint/2010/main" val="191120270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1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48590"/>
            <a:ext cx="12212863" cy="7303770"/>
          </a:xfrm>
          <a:prstGeom prst="rect">
            <a:avLst/>
          </a:prstGeom>
        </p:spPr>
      </p:pic>
    </p:spTree>
    <p:extLst>
      <p:ext uri="{BB962C8B-B14F-4D97-AF65-F5344CB8AC3E}">
        <p14:creationId xmlns:p14="http://schemas.microsoft.com/office/powerpoint/2010/main" val="394728827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6" y="-217170"/>
            <a:ext cx="12193751" cy="7292340"/>
          </a:xfrm>
          <a:prstGeom prst="rect">
            <a:avLst/>
          </a:prstGeom>
        </p:spPr>
      </p:pic>
    </p:spTree>
    <p:extLst>
      <p:ext uri="{BB962C8B-B14F-4D97-AF65-F5344CB8AC3E}">
        <p14:creationId xmlns:p14="http://schemas.microsoft.com/office/powerpoint/2010/main" val="253153582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15" y="0"/>
            <a:ext cx="12216631" cy="7301345"/>
          </a:xfrm>
          <a:prstGeom prst="rect">
            <a:avLst/>
          </a:prstGeom>
        </p:spPr>
      </p:pic>
    </p:spTree>
    <p:extLst>
      <p:ext uri="{BB962C8B-B14F-4D97-AF65-F5344CB8AC3E}">
        <p14:creationId xmlns:p14="http://schemas.microsoft.com/office/powerpoint/2010/main" val="323024653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sharpenSoften amount="200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19987" y="-228600"/>
            <a:ext cx="12211987" cy="7303246"/>
          </a:xfrm>
          <a:prstGeom prst="rect">
            <a:avLst/>
          </a:prstGeom>
        </p:spPr>
      </p:pic>
    </p:spTree>
    <p:extLst>
      <p:ext uri="{BB962C8B-B14F-4D97-AF65-F5344CB8AC3E}">
        <p14:creationId xmlns:p14="http://schemas.microsoft.com/office/powerpoint/2010/main" val="40660901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48203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09362" y="1755418"/>
            <a:ext cx="9873049" cy="4462760"/>
          </a:xfrm>
          <a:prstGeom prst="rect">
            <a:avLst/>
          </a:prstGeom>
          <a:noFill/>
        </p:spPr>
        <p:txBody>
          <a:bodyPr wrap="square" rtlCol="0">
            <a:spAutoFit/>
          </a:bodyPr>
          <a:lstStyle/>
          <a:p>
            <a:r>
              <a:rPr lang="en-US" sz="3600">
                <a:solidFill>
                  <a:schemeClr val="bg1">
                    <a:lumMod val="95000"/>
                  </a:schemeClr>
                </a:solidFill>
              </a:rPr>
              <a:t>In the last </a:t>
            </a:r>
            <a:r>
              <a:rPr lang="en-US" sz="3600" smtClean="0">
                <a:solidFill>
                  <a:schemeClr val="bg1">
                    <a:lumMod val="95000"/>
                  </a:schemeClr>
                </a:solidFill>
              </a:rPr>
              <a:t>days, </a:t>
            </a:r>
            <a:r>
              <a:rPr lang="en-US" sz="3600" smtClean="0">
                <a:solidFill>
                  <a:srgbClr val="FFFF00"/>
                </a:solidFill>
              </a:rPr>
              <a:t>the </a:t>
            </a:r>
            <a:r>
              <a:rPr lang="en-US" sz="3600">
                <a:solidFill>
                  <a:srgbClr val="FFFF00"/>
                </a:solidFill>
              </a:rPr>
              <a:t>mountain of the Lord's </a:t>
            </a:r>
            <a:r>
              <a:rPr lang="en-US" sz="3600" smtClean="0">
                <a:solidFill>
                  <a:srgbClr val="FFFF00"/>
                </a:solidFill>
              </a:rPr>
              <a:t>temple will </a:t>
            </a:r>
            <a:r>
              <a:rPr lang="en-US" sz="3600">
                <a:solidFill>
                  <a:srgbClr val="FFFF00"/>
                </a:solidFill>
              </a:rPr>
              <a:t>be </a:t>
            </a:r>
            <a:r>
              <a:rPr lang="en-US" sz="3600" smtClean="0">
                <a:solidFill>
                  <a:srgbClr val="FFFF00"/>
                </a:solidFill>
              </a:rPr>
              <a:t>established as </a:t>
            </a:r>
            <a:r>
              <a:rPr lang="en-US" sz="3600">
                <a:solidFill>
                  <a:srgbClr val="FFFF00"/>
                </a:solidFill>
              </a:rPr>
              <a:t>chief among the </a:t>
            </a:r>
            <a:r>
              <a:rPr lang="en-US" sz="3600" smtClean="0">
                <a:solidFill>
                  <a:srgbClr val="FFFF00"/>
                </a:solidFill>
              </a:rPr>
              <a:t>mountains</a:t>
            </a:r>
            <a:r>
              <a:rPr lang="en-US" sz="3600" smtClean="0">
                <a:solidFill>
                  <a:schemeClr val="bg1">
                    <a:lumMod val="95000"/>
                  </a:schemeClr>
                </a:solidFill>
              </a:rPr>
              <a:t>; it </a:t>
            </a:r>
            <a:r>
              <a:rPr lang="en-US" sz="3600">
                <a:solidFill>
                  <a:schemeClr val="bg1">
                    <a:lumMod val="95000"/>
                  </a:schemeClr>
                </a:solidFill>
              </a:rPr>
              <a:t>will be raised above the </a:t>
            </a:r>
            <a:r>
              <a:rPr lang="en-US" sz="3600" smtClean="0">
                <a:solidFill>
                  <a:schemeClr val="bg1">
                    <a:lumMod val="95000"/>
                  </a:schemeClr>
                </a:solidFill>
              </a:rPr>
              <a:t>hills, and </a:t>
            </a:r>
            <a:r>
              <a:rPr lang="en-US" sz="3600">
                <a:solidFill>
                  <a:schemeClr val="bg1">
                    <a:lumMod val="95000"/>
                  </a:schemeClr>
                </a:solidFill>
              </a:rPr>
              <a:t>peoples will stream to </a:t>
            </a:r>
            <a:r>
              <a:rPr lang="en-US" sz="3600" smtClean="0">
                <a:solidFill>
                  <a:schemeClr val="bg1">
                    <a:lumMod val="95000"/>
                  </a:schemeClr>
                </a:solidFill>
              </a:rPr>
              <a:t>it. Many </a:t>
            </a:r>
            <a:r>
              <a:rPr lang="en-US" sz="3600">
                <a:solidFill>
                  <a:schemeClr val="bg1">
                    <a:lumMod val="95000"/>
                  </a:schemeClr>
                </a:solidFill>
              </a:rPr>
              <a:t>nations will come and say,</a:t>
            </a:r>
          </a:p>
          <a:p>
            <a:r>
              <a:rPr lang="en-US" sz="3600">
                <a:solidFill>
                  <a:schemeClr val="bg1">
                    <a:lumMod val="95000"/>
                  </a:schemeClr>
                </a:solidFill>
              </a:rPr>
              <a:t>“Come, </a:t>
            </a:r>
            <a:r>
              <a:rPr lang="en-US" sz="3600">
                <a:solidFill>
                  <a:srgbClr val="FFFF00"/>
                </a:solidFill>
              </a:rPr>
              <a:t>let us go up to the mountain of the </a:t>
            </a:r>
            <a:r>
              <a:rPr lang="en-US" sz="3600" smtClean="0">
                <a:solidFill>
                  <a:srgbClr val="FFFF00"/>
                </a:solidFill>
              </a:rPr>
              <a:t>Lord</a:t>
            </a:r>
            <a:r>
              <a:rPr lang="en-US" sz="3600" smtClean="0">
                <a:solidFill>
                  <a:schemeClr val="bg1">
                    <a:lumMod val="95000"/>
                  </a:schemeClr>
                </a:solidFill>
              </a:rPr>
              <a:t>, to </a:t>
            </a:r>
            <a:r>
              <a:rPr lang="en-US" sz="3600">
                <a:solidFill>
                  <a:schemeClr val="bg1">
                    <a:lumMod val="95000"/>
                  </a:schemeClr>
                </a:solidFill>
              </a:rPr>
              <a:t>the house of the God of </a:t>
            </a:r>
            <a:r>
              <a:rPr lang="en-US" sz="3600" smtClean="0">
                <a:solidFill>
                  <a:schemeClr val="bg1">
                    <a:lumMod val="95000"/>
                  </a:schemeClr>
                </a:solidFill>
              </a:rPr>
              <a:t>Jacob. He </a:t>
            </a:r>
            <a:r>
              <a:rPr lang="en-US" sz="3600">
                <a:solidFill>
                  <a:schemeClr val="bg1">
                    <a:lumMod val="95000"/>
                  </a:schemeClr>
                </a:solidFill>
              </a:rPr>
              <a:t>will teach us his </a:t>
            </a:r>
            <a:r>
              <a:rPr lang="en-US" sz="3600" smtClean="0">
                <a:solidFill>
                  <a:schemeClr val="bg1">
                    <a:lumMod val="95000"/>
                  </a:schemeClr>
                </a:solidFill>
              </a:rPr>
              <a:t>ways, so </a:t>
            </a:r>
            <a:r>
              <a:rPr lang="en-US" sz="3600">
                <a:solidFill>
                  <a:schemeClr val="bg1">
                    <a:lumMod val="95000"/>
                  </a:schemeClr>
                </a:solidFill>
              </a:rPr>
              <a:t>that we may walk in his paths</a:t>
            </a:r>
            <a:r>
              <a:rPr lang="en-US" sz="3600" smtClean="0">
                <a:solidFill>
                  <a:schemeClr val="bg1">
                    <a:lumMod val="95000"/>
                  </a:schemeClr>
                </a:solidFill>
              </a:rPr>
              <a:t>.”</a:t>
            </a:r>
            <a:endParaRPr lang="en-US" sz="3600">
              <a:solidFill>
                <a:schemeClr val="bg1">
                  <a:lumMod val="95000"/>
                </a:schemeClr>
              </a:solidFill>
            </a:endParaRPr>
          </a:p>
          <a:p>
            <a:pPr algn="r"/>
            <a:r>
              <a:rPr lang="en-US" sz="3200" b="1" smtClean="0">
                <a:solidFill>
                  <a:schemeClr val="bg1">
                    <a:lumMod val="95000"/>
                  </a:schemeClr>
                </a:solidFill>
              </a:rPr>
              <a:t>Micah 4:1–2a</a:t>
            </a:r>
          </a:p>
        </p:txBody>
      </p:sp>
      <p:sp>
        <p:nvSpPr>
          <p:cNvPr id="3" name="Title 1"/>
          <p:cNvSpPr>
            <a:spLocks noGrp="1"/>
          </p:cNvSpPr>
          <p:nvPr>
            <p:ph type="ctrTitle"/>
          </p:nvPr>
        </p:nvSpPr>
        <p:spPr>
          <a:xfrm>
            <a:off x="1241457" y="389939"/>
            <a:ext cx="9144000" cy="1156142"/>
          </a:xfrm>
        </p:spPr>
        <p:txBody>
          <a:bodyPr/>
          <a:lstStyle/>
          <a:p>
            <a:r>
              <a:rPr lang="en-US" b="1" smtClean="0">
                <a:solidFill>
                  <a:schemeClr val="bg1"/>
                </a:solidFill>
              </a:rPr>
              <a:t>High Places of the Holy Land</a:t>
            </a:r>
            <a:endParaRPr lang="en-US" b="1">
              <a:solidFill>
                <a:schemeClr val="bg1"/>
              </a:solidFill>
            </a:endParaRPr>
          </a:p>
        </p:txBody>
      </p:sp>
    </p:spTree>
    <p:extLst>
      <p:ext uri="{BB962C8B-B14F-4D97-AF65-F5344CB8AC3E}">
        <p14:creationId xmlns:p14="http://schemas.microsoft.com/office/powerpoint/2010/main" val="2604109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4" name="Picture 6" descr="http://www.rootsweb.ancestry.com/~varockin/HRHS/cem/MtZionBreth.jpg"/>
          <p:cNvPicPr>
            <a:picLocks noChangeAspect="1" noChangeArrowheads="1"/>
          </p:cNvPicPr>
          <p:nvPr/>
        </p:nvPicPr>
        <p:blipFill rotWithShape="1">
          <a:blip r:embed="rId2">
            <a:extLst>
              <a:ext uri="{28A0092B-C50C-407E-A947-70E740481C1C}">
                <a14:useLocalDpi xmlns:a14="http://schemas.microsoft.com/office/drawing/2010/main" val="0"/>
              </a:ext>
            </a:extLst>
          </a:blip>
          <a:srcRect l="18934" t="5593" r="18132" b="9713"/>
          <a:stretch/>
        </p:blipFill>
        <p:spPr bwMode="auto">
          <a:xfrm>
            <a:off x="9547757" y="0"/>
            <a:ext cx="2644243" cy="2375338"/>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Image result for mount chu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074" y="199696"/>
            <a:ext cx="3962400" cy="2274712"/>
          </a:xfrm>
          <a:prstGeom prst="rect">
            <a:avLst/>
          </a:prstGeom>
          <a:noFill/>
          <a:extLst>
            <a:ext uri="{909E8E84-426E-40DD-AFC4-6F175D3DCCD1}">
              <a14:hiddenFill xmlns:a14="http://schemas.microsoft.com/office/drawing/2010/main">
                <a:solidFill>
                  <a:srgbClr val="FFFFFF"/>
                </a:solidFill>
              </a14:hiddenFill>
            </a:ext>
          </a:extLst>
        </p:spPr>
      </p:pic>
      <p:pic>
        <p:nvPicPr>
          <p:cNvPr id="17418" name="Picture 10" descr="Image result for mount churc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8110" y="2418792"/>
            <a:ext cx="7031421" cy="1438275"/>
          </a:xfrm>
          <a:prstGeom prst="rect">
            <a:avLst/>
          </a:prstGeom>
          <a:noFill/>
          <a:extLst>
            <a:ext uri="{909E8E84-426E-40DD-AFC4-6F175D3DCCD1}">
              <a14:hiddenFill xmlns:a14="http://schemas.microsoft.com/office/drawing/2010/main">
                <a:solidFill>
                  <a:srgbClr val="FFFFFF"/>
                </a:solidFill>
              </a14:hiddenFill>
            </a:ext>
          </a:extLst>
        </p:spPr>
      </p:pic>
      <p:pic>
        <p:nvPicPr>
          <p:cNvPr id="17420" name="Picture 12" descr="Image result for mount church"/>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8213" t="6066" r="9662" b="7438"/>
          <a:stretch/>
        </p:blipFill>
        <p:spPr bwMode="auto">
          <a:xfrm>
            <a:off x="9511862" y="3852040"/>
            <a:ext cx="2680138" cy="2627588"/>
          </a:xfrm>
          <a:prstGeom prst="rect">
            <a:avLst/>
          </a:prstGeom>
          <a:noFill/>
          <a:extLst>
            <a:ext uri="{909E8E84-426E-40DD-AFC4-6F175D3DCCD1}">
              <a14:hiddenFill xmlns:a14="http://schemas.microsoft.com/office/drawing/2010/main">
                <a:solidFill>
                  <a:srgbClr val="FFFFFF"/>
                </a:solidFill>
              </a14:hiddenFill>
            </a:ext>
          </a:extLst>
        </p:spPr>
      </p:pic>
      <p:pic>
        <p:nvPicPr>
          <p:cNvPr id="17422" name="Picture 14" descr="Image result for mount church"/>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9020" y="4656084"/>
            <a:ext cx="6864563" cy="2048816"/>
          </a:xfrm>
          <a:prstGeom prst="rect">
            <a:avLst/>
          </a:prstGeom>
          <a:noFill/>
          <a:extLst>
            <a:ext uri="{909E8E84-426E-40DD-AFC4-6F175D3DCCD1}">
              <a14:hiddenFill xmlns:a14="http://schemas.microsoft.com/office/drawing/2010/main">
                <a:solidFill>
                  <a:srgbClr val="FFFFFF"/>
                </a:solidFill>
              </a14:hiddenFill>
            </a:ext>
          </a:extLst>
        </p:spPr>
      </p:pic>
      <p:pic>
        <p:nvPicPr>
          <p:cNvPr id="17424" name="Picture 16" descr="Image result for church signs"/>
          <p:cNvPicPr>
            <a:picLocks noChangeAspect="1" noChangeArrowheads="1"/>
          </p:cNvPicPr>
          <p:nvPr/>
        </p:nvPicPr>
        <p:blipFill rotWithShape="1">
          <a:blip r:embed="rId7">
            <a:extLst>
              <a:ext uri="{28A0092B-C50C-407E-A947-70E740481C1C}">
                <a14:useLocalDpi xmlns:a14="http://schemas.microsoft.com/office/drawing/2010/main" val="0"/>
              </a:ext>
            </a:extLst>
          </a:blip>
          <a:srcRect l="12561" t="19973" r="33131" b="4408"/>
          <a:stretch/>
        </p:blipFill>
        <p:spPr bwMode="auto">
          <a:xfrm>
            <a:off x="0" y="2024453"/>
            <a:ext cx="3499945" cy="2743201"/>
          </a:xfrm>
          <a:prstGeom prst="rect">
            <a:avLst/>
          </a:prstGeom>
          <a:noFill/>
          <a:extLst>
            <a:ext uri="{909E8E84-426E-40DD-AFC4-6F175D3DCCD1}">
              <a14:hiddenFill xmlns:a14="http://schemas.microsoft.com/office/drawing/2010/main">
                <a:solidFill>
                  <a:srgbClr val="FFFFFF"/>
                </a:solidFill>
              </a14:hiddenFill>
            </a:ext>
          </a:extLst>
        </p:spPr>
      </p:pic>
      <p:pic>
        <p:nvPicPr>
          <p:cNvPr id="17426" name="Picture 18" descr="Image result for church signs"/>
          <p:cNvPicPr>
            <a:picLocks noChangeAspect="1" noChangeArrowheads="1"/>
          </p:cNvPicPr>
          <p:nvPr/>
        </p:nvPicPr>
        <p:blipFill rotWithShape="1">
          <a:blip r:embed="rId8">
            <a:extLst>
              <a:ext uri="{28A0092B-C50C-407E-A947-70E740481C1C}">
                <a14:useLocalDpi xmlns:a14="http://schemas.microsoft.com/office/drawing/2010/main" val="0"/>
              </a:ext>
            </a:extLst>
          </a:blip>
          <a:srcRect l="5120" t="9921" r="9473" b="54166"/>
          <a:stretch/>
        </p:blipFill>
        <p:spPr bwMode="auto">
          <a:xfrm>
            <a:off x="5381297" y="3935854"/>
            <a:ext cx="3346187" cy="1193196"/>
          </a:xfrm>
          <a:prstGeom prst="rect">
            <a:avLst/>
          </a:prstGeom>
          <a:noFill/>
          <a:extLst>
            <a:ext uri="{909E8E84-426E-40DD-AFC4-6F175D3DCCD1}">
              <a14:hiddenFill xmlns:a14="http://schemas.microsoft.com/office/drawing/2010/main">
                <a:solidFill>
                  <a:srgbClr val="FFFFFF"/>
                </a:solidFill>
              </a14:hiddenFill>
            </a:ext>
          </a:extLst>
        </p:spPr>
      </p:pic>
      <p:pic>
        <p:nvPicPr>
          <p:cNvPr id="17410" name="Picture 2" descr="http://www.mtpisgahbaptistchurch.com/pics/Mt.-Pisgah-Logo-official.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58615"/>
            <a:ext cx="5570025" cy="18466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7428" name="Picture 20" descr="Image result for mount tabor church"/>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936266" y="5456129"/>
            <a:ext cx="3562350" cy="1057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8476091"/>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60960"/>
            <a:ext cx="12265953" cy="7335520"/>
          </a:xfrm>
          <a:prstGeom prst="rect">
            <a:avLst/>
          </a:prstGeom>
        </p:spPr>
      </p:pic>
    </p:spTree>
    <p:extLst>
      <p:ext uri="{BB962C8B-B14F-4D97-AF65-F5344CB8AC3E}">
        <p14:creationId xmlns:p14="http://schemas.microsoft.com/office/powerpoint/2010/main" val="2249110242"/>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941" y="-486383"/>
            <a:ext cx="12269822" cy="9202366"/>
          </a:xfrm>
          <a:prstGeom prst="rect">
            <a:avLst/>
          </a:prstGeom>
        </p:spPr>
      </p:pic>
    </p:spTree>
    <p:extLst>
      <p:ext uri="{BB962C8B-B14F-4D97-AF65-F5344CB8AC3E}">
        <p14:creationId xmlns:p14="http://schemas.microsoft.com/office/powerpoint/2010/main" val="1371485688"/>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1643" t="2703" r="1769" b="2703"/>
          <a:stretch/>
        </p:blipFill>
        <p:spPr>
          <a:xfrm>
            <a:off x="4831493" y="0"/>
            <a:ext cx="3373395" cy="6842942"/>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3416"/>
          <a:stretch/>
        </p:blipFill>
        <p:spPr>
          <a:xfrm>
            <a:off x="457200" y="0"/>
            <a:ext cx="3830595" cy="6858000"/>
          </a:xfrm>
          <a:prstGeom prst="rect">
            <a:avLst/>
          </a:prstGeom>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l="22268" r="22422" b="2342"/>
          <a:stretch/>
        </p:blipFill>
        <p:spPr>
          <a:xfrm>
            <a:off x="8810366" y="0"/>
            <a:ext cx="3015049" cy="6866204"/>
          </a:xfrm>
          <a:prstGeom prst="rect">
            <a:avLst/>
          </a:prstGeom>
        </p:spPr>
      </p:pic>
    </p:spTree>
    <p:extLst>
      <p:ext uri="{BB962C8B-B14F-4D97-AF65-F5344CB8AC3E}">
        <p14:creationId xmlns:p14="http://schemas.microsoft.com/office/powerpoint/2010/main" val="1850049224"/>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7136" y="407772"/>
            <a:ext cx="11763631" cy="6063198"/>
          </a:xfrm>
          <a:prstGeom prst="rect">
            <a:avLst/>
          </a:prstGeom>
          <a:noFill/>
        </p:spPr>
        <p:txBody>
          <a:bodyPr wrap="square" rtlCol="0">
            <a:spAutoFit/>
          </a:bodyPr>
          <a:lstStyle/>
          <a:p>
            <a:pPr algn="ctr"/>
            <a:r>
              <a:rPr lang="en-US" sz="3600" b="1" smtClean="0">
                <a:solidFill>
                  <a:schemeClr val="bg1">
                    <a:lumMod val="95000"/>
                  </a:schemeClr>
                </a:solidFill>
              </a:rPr>
              <a:t>Shepherds’ Cave</a:t>
            </a:r>
          </a:p>
          <a:p>
            <a:r>
              <a:rPr lang="en-US" sz="3200" smtClean="0">
                <a:solidFill>
                  <a:schemeClr val="bg1">
                    <a:lumMod val="95000"/>
                  </a:schemeClr>
                </a:solidFill>
              </a:rPr>
              <a:t>And </a:t>
            </a:r>
            <a:r>
              <a:rPr lang="en-US" sz="3200">
                <a:solidFill>
                  <a:schemeClr val="bg1">
                    <a:lumMod val="95000"/>
                  </a:schemeClr>
                </a:solidFill>
              </a:rPr>
              <a:t>there were shepherds living out in the fields nearby, keeping watch over their flocks at night</a:t>
            </a:r>
            <a:r>
              <a:rPr lang="en-US" sz="3200" smtClean="0">
                <a:solidFill>
                  <a:schemeClr val="bg1">
                    <a:lumMod val="95000"/>
                  </a:schemeClr>
                </a:solidFill>
              </a:rPr>
              <a:t>. </a:t>
            </a:r>
            <a:r>
              <a:rPr lang="en-US" sz="3200">
                <a:solidFill>
                  <a:schemeClr val="bg1">
                    <a:lumMod val="95000"/>
                  </a:schemeClr>
                </a:solidFill>
              </a:rPr>
              <a:t>An angel of the Lord appeared to them, and the glory of the Lord shone around them, and they were terrified</a:t>
            </a:r>
            <a:r>
              <a:rPr lang="en-US" sz="3200" smtClean="0">
                <a:solidFill>
                  <a:schemeClr val="bg1">
                    <a:lumMod val="95000"/>
                  </a:schemeClr>
                </a:solidFill>
              </a:rPr>
              <a:t>. </a:t>
            </a:r>
            <a:r>
              <a:rPr lang="en-US" sz="3200">
                <a:solidFill>
                  <a:schemeClr val="bg1">
                    <a:lumMod val="95000"/>
                  </a:schemeClr>
                </a:solidFill>
              </a:rPr>
              <a:t>But the angel said to them, “Do not be afraid. I bring you good news of great joy that will be for all the people</a:t>
            </a:r>
            <a:r>
              <a:rPr lang="en-US" sz="3200" smtClean="0">
                <a:solidFill>
                  <a:schemeClr val="bg1">
                    <a:lumMod val="95000"/>
                  </a:schemeClr>
                </a:solidFill>
              </a:rPr>
              <a:t>. </a:t>
            </a:r>
            <a:r>
              <a:rPr lang="en-US" sz="3200">
                <a:solidFill>
                  <a:schemeClr val="bg1">
                    <a:lumMod val="95000"/>
                  </a:schemeClr>
                </a:solidFill>
              </a:rPr>
              <a:t>Today in the town of David a Savior has been born to you; he is </a:t>
            </a:r>
            <a:r>
              <a:rPr lang="en-US" sz="3200" smtClean="0">
                <a:solidFill>
                  <a:schemeClr val="bg1">
                    <a:lumMod val="95000"/>
                  </a:schemeClr>
                </a:solidFill>
              </a:rPr>
              <a:t>Christ</a:t>
            </a:r>
            <a:r>
              <a:rPr lang="en-US" sz="3200">
                <a:solidFill>
                  <a:schemeClr val="bg1">
                    <a:lumMod val="95000"/>
                  </a:schemeClr>
                </a:solidFill>
              </a:rPr>
              <a:t> the </a:t>
            </a:r>
            <a:r>
              <a:rPr lang="en-US" sz="3200" smtClean="0">
                <a:solidFill>
                  <a:schemeClr val="bg1">
                    <a:lumMod val="95000"/>
                  </a:schemeClr>
                </a:solidFill>
              </a:rPr>
              <a:t>Lord….” </a:t>
            </a:r>
            <a:r>
              <a:rPr lang="en-US" sz="3200">
                <a:solidFill>
                  <a:schemeClr val="bg1">
                    <a:lumMod val="95000"/>
                  </a:schemeClr>
                </a:solidFill>
              </a:rPr>
              <a:t>When the angels had left them and gone into heaven, the shepherds said to one another, “</a:t>
            </a:r>
            <a:r>
              <a:rPr lang="en-US" sz="3200" smtClean="0">
                <a:solidFill>
                  <a:schemeClr val="bg1">
                    <a:lumMod val="95000"/>
                  </a:schemeClr>
                </a:solidFill>
              </a:rPr>
              <a:t>Let’s </a:t>
            </a:r>
            <a:r>
              <a:rPr lang="en-US" sz="3200">
                <a:solidFill>
                  <a:schemeClr val="bg1">
                    <a:lumMod val="95000"/>
                  </a:schemeClr>
                </a:solidFill>
              </a:rPr>
              <a:t>go to Bethlehem and see this thing that has happened, which the Lord has told us about</a:t>
            </a:r>
            <a:r>
              <a:rPr lang="en-US" sz="3200" smtClean="0">
                <a:solidFill>
                  <a:schemeClr val="bg1">
                    <a:lumMod val="95000"/>
                  </a:schemeClr>
                </a:solidFill>
              </a:rPr>
              <a:t>.” </a:t>
            </a:r>
            <a:r>
              <a:rPr lang="en-US" sz="3200">
                <a:solidFill>
                  <a:schemeClr val="bg1">
                    <a:lumMod val="95000"/>
                  </a:schemeClr>
                </a:solidFill>
              </a:rPr>
              <a:t>So they hurried off and found Mary and Joseph, and the baby, who was lying in the manger</a:t>
            </a:r>
            <a:r>
              <a:rPr lang="en-US" sz="3200" smtClean="0">
                <a:solidFill>
                  <a:schemeClr val="bg1">
                    <a:lumMod val="95000"/>
                  </a:schemeClr>
                </a:solidFill>
              </a:rPr>
              <a:t>.	</a:t>
            </a:r>
            <a:r>
              <a:rPr lang="en-US" sz="2800" b="1" smtClean="0">
                <a:solidFill>
                  <a:schemeClr val="bg1">
                    <a:lumMod val="95000"/>
                  </a:schemeClr>
                </a:solidFill>
              </a:rPr>
              <a:t>Luke 2:8-20</a:t>
            </a:r>
            <a:endParaRPr lang="en-US" sz="2800" b="1">
              <a:solidFill>
                <a:schemeClr val="bg1">
                  <a:lumMod val="95000"/>
                </a:schemeClr>
              </a:solidFill>
            </a:endParaRPr>
          </a:p>
        </p:txBody>
      </p:sp>
    </p:spTree>
    <p:extLst>
      <p:ext uri="{BB962C8B-B14F-4D97-AF65-F5344CB8AC3E}">
        <p14:creationId xmlns:p14="http://schemas.microsoft.com/office/powerpoint/2010/main" val="2642159216"/>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b="17138"/>
          <a:stretch/>
        </p:blipFill>
        <p:spPr>
          <a:xfrm>
            <a:off x="3106396" y="0"/>
            <a:ext cx="5848570" cy="6858000"/>
          </a:xfrm>
          <a:prstGeom prst="rect">
            <a:avLst/>
          </a:prstGeom>
        </p:spPr>
      </p:pic>
      <p:sp>
        <p:nvSpPr>
          <p:cNvPr id="3" name="Oval 2"/>
          <p:cNvSpPr/>
          <p:nvPr/>
        </p:nvSpPr>
        <p:spPr>
          <a:xfrm>
            <a:off x="4411363" y="6215449"/>
            <a:ext cx="1235676" cy="531342"/>
          </a:xfrm>
          <a:prstGeom prst="ellipse">
            <a:avLst/>
          </a:prstGeom>
          <a:noFill/>
          <a:ln w="190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b="1">
              <a:ln w="12700">
                <a:solidFill>
                  <a:schemeClr val="accent2"/>
                </a:solidFill>
                <a:prstDash val="solid"/>
              </a:ln>
              <a:noFill/>
            </a:endParaRPr>
          </a:p>
        </p:txBody>
      </p:sp>
    </p:spTree>
    <p:extLst>
      <p:ext uri="{BB962C8B-B14F-4D97-AF65-F5344CB8AC3E}">
        <p14:creationId xmlns:p14="http://schemas.microsoft.com/office/powerpoint/2010/main" val="358882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1000" fill="hold"/>
                                        <p:tgtEl>
                                          <p:spTgt spid="2"/>
                                        </p:tgtEl>
                                      </p:cBhvr>
                                      <p:by x="150000" y="150000"/>
                                    </p:animScale>
                                  </p:childTnLst>
                                </p:cTn>
                              </p:par>
                            </p:childTnLst>
                          </p:cTn>
                        </p:par>
                        <p:par>
                          <p:cTn id="7" fill="hold">
                            <p:stCondLst>
                              <p:cond delay="1000"/>
                            </p:stCondLst>
                            <p:childTnLst>
                              <p:par>
                                <p:cTn id="8" presetID="10" presetClass="entr" presetSubtype="0" fill="hold" grpId="0" nodeType="after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93040"/>
            <a:ext cx="12192000" cy="7291293"/>
          </a:xfrm>
          <a:prstGeom prst="rect">
            <a:avLst/>
          </a:prstGeom>
        </p:spPr>
      </p:pic>
    </p:spTree>
    <p:extLst>
      <p:ext uri="{BB962C8B-B14F-4D97-AF65-F5344CB8AC3E}">
        <p14:creationId xmlns:p14="http://schemas.microsoft.com/office/powerpoint/2010/main" val="2381852413"/>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12167" b="12500"/>
          <a:stretch/>
        </p:blipFill>
        <p:spPr>
          <a:xfrm>
            <a:off x="0" y="-30480"/>
            <a:ext cx="12192000" cy="6888480"/>
          </a:xfrm>
          <a:prstGeom prst="rect">
            <a:avLst/>
          </a:prstGeom>
        </p:spPr>
      </p:pic>
    </p:spTree>
    <p:extLst>
      <p:ext uri="{BB962C8B-B14F-4D97-AF65-F5344CB8AC3E}">
        <p14:creationId xmlns:p14="http://schemas.microsoft.com/office/powerpoint/2010/main" val="3762389520"/>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b="17138"/>
          <a:stretch/>
        </p:blipFill>
        <p:spPr>
          <a:xfrm>
            <a:off x="3106396" y="0"/>
            <a:ext cx="5848570" cy="6858000"/>
          </a:xfrm>
          <a:prstGeom prst="rect">
            <a:avLst/>
          </a:prstGeom>
        </p:spPr>
      </p:pic>
      <p:sp>
        <p:nvSpPr>
          <p:cNvPr id="3" name="Oval 2"/>
          <p:cNvSpPr/>
          <p:nvPr/>
        </p:nvSpPr>
        <p:spPr>
          <a:xfrm>
            <a:off x="5622324" y="1519881"/>
            <a:ext cx="617838" cy="593124"/>
          </a:xfrm>
          <a:prstGeom prst="ellipse">
            <a:avLst/>
          </a:prstGeom>
          <a:noFill/>
          <a:ln w="190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b="1">
              <a:ln w="12700">
                <a:solidFill>
                  <a:schemeClr val="accent2"/>
                </a:solidFill>
                <a:prstDash val="solid"/>
              </a:ln>
              <a:noFill/>
            </a:endParaRPr>
          </a:p>
        </p:txBody>
      </p:sp>
    </p:spTree>
    <p:extLst>
      <p:ext uri="{BB962C8B-B14F-4D97-AF65-F5344CB8AC3E}">
        <p14:creationId xmlns:p14="http://schemas.microsoft.com/office/powerpoint/2010/main" val="161648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1000" fill="hold"/>
                                        <p:tgtEl>
                                          <p:spTgt spid="2"/>
                                        </p:tgtEl>
                                      </p:cBhvr>
                                      <p:by x="150000" y="150000"/>
                                    </p:animScale>
                                  </p:childTnLst>
                                </p:cTn>
                              </p:par>
                            </p:childTnLst>
                          </p:cTn>
                        </p:par>
                        <p:par>
                          <p:cTn id="7" fill="hold">
                            <p:stCondLst>
                              <p:cond delay="1000"/>
                            </p:stCondLst>
                            <p:childTnLst>
                              <p:par>
                                <p:cTn id="8" presetID="10" presetClass="entr" presetSubtype="0" fill="hold" grpId="0" nodeType="after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1500" y="306172"/>
            <a:ext cx="11049000" cy="6309420"/>
          </a:xfrm>
          <a:prstGeom prst="rect">
            <a:avLst/>
          </a:prstGeom>
          <a:noFill/>
        </p:spPr>
        <p:txBody>
          <a:bodyPr wrap="square" rtlCol="0">
            <a:spAutoFit/>
          </a:bodyPr>
          <a:lstStyle/>
          <a:p>
            <a:pPr algn="ctr"/>
            <a:r>
              <a:rPr lang="en-US" sz="3600" b="1" dirty="0" smtClean="0">
                <a:solidFill>
                  <a:schemeClr val="bg1">
                    <a:lumMod val="95000"/>
                  </a:schemeClr>
                </a:solidFill>
              </a:rPr>
              <a:t>Mount of Beatitudes</a:t>
            </a:r>
          </a:p>
          <a:p>
            <a:r>
              <a:rPr lang="en-US" sz="3200" dirty="0">
                <a:solidFill>
                  <a:schemeClr val="bg1">
                    <a:lumMod val="95000"/>
                  </a:schemeClr>
                </a:solidFill>
              </a:rPr>
              <a:t>Jesus went throughout Galilee, teaching in their synagogues, preaching the good news of the kingdom, and healing every disease and sickness among the </a:t>
            </a:r>
            <a:r>
              <a:rPr lang="en-US" sz="3200" dirty="0" smtClean="0">
                <a:solidFill>
                  <a:schemeClr val="bg1">
                    <a:lumMod val="95000"/>
                  </a:schemeClr>
                </a:solidFill>
              </a:rPr>
              <a:t>people…. </a:t>
            </a:r>
            <a:r>
              <a:rPr lang="en-US" sz="3200" dirty="0">
                <a:solidFill>
                  <a:schemeClr val="bg1">
                    <a:lumMod val="95000"/>
                  </a:schemeClr>
                </a:solidFill>
              </a:rPr>
              <a:t>Large crowds from Galilee, the Decapolis</a:t>
            </a:r>
            <a:r>
              <a:rPr lang="en-US" sz="3200" dirty="0" smtClean="0">
                <a:solidFill>
                  <a:schemeClr val="bg1">
                    <a:lumMod val="95000"/>
                  </a:schemeClr>
                </a:solidFill>
              </a:rPr>
              <a:t>,</a:t>
            </a:r>
            <a:r>
              <a:rPr lang="en-US" sz="3200" dirty="0">
                <a:solidFill>
                  <a:schemeClr val="bg1">
                    <a:lumMod val="95000"/>
                  </a:schemeClr>
                </a:solidFill>
              </a:rPr>
              <a:t> Jerusalem, Judea and the region across the Jordan followed him</a:t>
            </a:r>
            <a:r>
              <a:rPr lang="en-US" sz="3200" dirty="0" smtClean="0">
                <a:solidFill>
                  <a:schemeClr val="bg1">
                    <a:lumMod val="95000"/>
                  </a:schemeClr>
                </a:solidFill>
              </a:rPr>
              <a:t>. </a:t>
            </a:r>
            <a:r>
              <a:rPr lang="en-US" sz="3200" dirty="0" smtClean="0">
                <a:solidFill>
                  <a:schemeClr val="bg1">
                    <a:lumMod val="95000"/>
                  </a:schemeClr>
                </a:solidFill>
              </a:rPr>
              <a:t>Now </a:t>
            </a:r>
            <a:r>
              <a:rPr lang="en-US" sz="3200" dirty="0">
                <a:solidFill>
                  <a:schemeClr val="bg1">
                    <a:lumMod val="95000"/>
                  </a:schemeClr>
                </a:solidFill>
              </a:rPr>
              <a:t>when he saw the crowds, he </a:t>
            </a:r>
            <a:r>
              <a:rPr lang="en-US" sz="3200" dirty="0">
                <a:solidFill>
                  <a:srgbClr val="FFFF00"/>
                </a:solidFill>
              </a:rPr>
              <a:t>went up on a mountainside</a:t>
            </a:r>
            <a:r>
              <a:rPr lang="en-US" sz="3200" dirty="0">
                <a:solidFill>
                  <a:schemeClr val="bg1">
                    <a:lumMod val="95000"/>
                  </a:schemeClr>
                </a:solidFill>
              </a:rPr>
              <a:t> and sat down. His disciples came to him</a:t>
            </a:r>
            <a:r>
              <a:rPr lang="en-US" sz="3200" dirty="0" smtClean="0">
                <a:solidFill>
                  <a:schemeClr val="bg1">
                    <a:lumMod val="95000"/>
                  </a:schemeClr>
                </a:solidFill>
              </a:rPr>
              <a:t>, and </a:t>
            </a:r>
            <a:r>
              <a:rPr lang="en-US" sz="3200" dirty="0">
                <a:solidFill>
                  <a:schemeClr val="bg1">
                    <a:lumMod val="95000"/>
                  </a:schemeClr>
                </a:solidFill>
              </a:rPr>
              <a:t>he began to teach them saying</a:t>
            </a:r>
            <a:r>
              <a:rPr lang="en-US" sz="3200" dirty="0" smtClean="0">
                <a:solidFill>
                  <a:schemeClr val="bg1">
                    <a:lumMod val="95000"/>
                  </a:schemeClr>
                </a:solidFill>
              </a:rPr>
              <a:t>:</a:t>
            </a:r>
          </a:p>
          <a:p>
            <a:pPr marL="274320">
              <a:spcBef>
                <a:spcPts val="1200"/>
              </a:spcBef>
            </a:pPr>
            <a:r>
              <a:rPr lang="en-US" sz="3200" dirty="0">
                <a:solidFill>
                  <a:schemeClr val="bg1">
                    <a:lumMod val="95000"/>
                  </a:schemeClr>
                </a:solidFill>
              </a:rPr>
              <a:t>“Blessed are the poor in spirit</a:t>
            </a:r>
            <a:r>
              <a:rPr lang="en-US" sz="3200" dirty="0" smtClean="0">
                <a:solidFill>
                  <a:schemeClr val="bg1">
                    <a:lumMod val="95000"/>
                  </a:schemeClr>
                </a:solidFill>
              </a:rPr>
              <a:t>, </a:t>
            </a:r>
            <a:r>
              <a:rPr lang="en-US" sz="3200" dirty="0">
                <a:solidFill>
                  <a:schemeClr val="bg1">
                    <a:lumMod val="95000"/>
                  </a:schemeClr>
                </a:solidFill>
              </a:rPr>
              <a:t>for theirs is the kingdom of heaven</a:t>
            </a:r>
            <a:r>
              <a:rPr lang="en-US" sz="3200" dirty="0" smtClean="0">
                <a:solidFill>
                  <a:schemeClr val="bg1">
                    <a:lumMod val="95000"/>
                  </a:schemeClr>
                </a:solidFill>
              </a:rPr>
              <a:t>.</a:t>
            </a:r>
          </a:p>
          <a:p>
            <a:pPr marL="457200"/>
            <a:r>
              <a:rPr lang="en-US" sz="3200" dirty="0">
                <a:solidFill>
                  <a:schemeClr val="bg1">
                    <a:lumMod val="95000"/>
                  </a:schemeClr>
                </a:solidFill>
              </a:rPr>
              <a:t>Blessed are those who mourn, for they will be </a:t>
            </a:r>
            <a:r>
              <a:rPr lang="en-US" sz="3200" dirty="0" smtClean="0">
                <a:solidFill>
                  <a:schemeClr val="bg1">
                    <a:lumMod val="95000"/>
                  </a:schemeClr>
                </a:solidFill>
              </a:rPr>
              <a:t>comforted….</a:t>
            </a:r>
            <a:endParaRPr lang="en-US" sz="3200" dirty="0">
              <a:solidFill>
                <a:schemeClr val="bg1">
                  <a:lumMod val="95000"/>
                </a:schemeClr>
              </a:solidFill>
            </a:endParaRPr>
          </a:p>
          <a:p>
            <a:pPr algn="r">
              <a:spcBef>
                <a:spcPts val="1200"/>
              </a:spcBef>
            </a:pPr>
            <a:r>
              <a:rPr lang="en-US" sz="2800" b="1" dirty="0" smtClean="0">
                <a:solidFill>
                  <a:schemeClr val="bg1">
                    <a:lumMod val="95000"/>
                  </a:schemeClr>
                </a:solidFill>
              </a:rPr>
              <a:t>Matthew 4:23—7:29</a:t>
            </a:r>
            <a:endParaRPr lang="en-US" sz="2800" b="1" dirty="0">
              <a:solidFill>
                <a:schemeClr val="bg1">
                  <a:lumMod val="95000"/>
                </a:schemeClr>
              </a:solidFill>
            </a:endParaRPr>
          </a:p>
        </p:txBody>
      </p:sp>
    </p:spTree>
    <p:extLst>
      <p:ext uri="{BB962C8B-B14F-4D97-AF65-F5344CB8AC3E}">
        <p14:creationId xmlns:p14="http://schemas.microsoft.com/office/powerpoint/2010/main" val="1566339596"/>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8722" b="16277"/>
          <a:stretch/>
        </p:blipFill>
        <p:spPr>
          <a:xfrm>
            <a:off x="0" y="-10160"/>
            <a:ext cx="12192000" cy="6858000"/>
          </a:xfrm>
          <a:prstGeom prst="rect">
            <a:avLst/>
          </a:prstGeom>
        </p:spPr>
      </p:pic>
    </p:spTree>
    <p:extLst>
      <p:ext uri="{BB962C8B-B14F-4D97-AF65-F5344CB8AC3E}">
        <p14:creationId xmlns:p14="http://schemas.microsoft.com/office/powerpoint/2010/main" val="3731082913"/>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836420"/>
            <a:ext cx="12192000" cy="9144000"/>
          </a:xfrm>
          <a:prstGeom prst="rect">
            <a:avLst/>
          </a:prstGeom>
        </p:spPr>
      </p:pic>
    </p:spTree>
    <p:extLst>
      <p:ext uri="{BB962C8B-B14F-4D97-AF65-F5344CB8AC3E}">
        <p14:creationId xmlns:p14="http://schemas.microsoft.com/office/powerpoint/2010/main" val="2253623953"/>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5351" y="123566"/>
            <a:ext cx="11800701" cy="6494085"/>
          </a:xfrm>
          <a:prstGeom prst="rect">
            <a:avLst/>
          </a:prstGeom>
          <a:noFill/>
        </p:spPr>
        <p:txBody>
          <a:bodyPr wrap="square" rtlCol="0">
            <a:spAutoFit/>
          </a:bodyPr>
          <a:lstStyle/>
          <a:p>
            <a:pPr algn="ctr"/>
            <a:r>
              <a:rPr lang="en-US" sz="3600" b="1" smtClean="0">
                <a:solidFill>
                  <a:schemeClr val="bg1">
                    <a:lumMod val="95000"/>
                  </a:schemeClr>
                </a:solidFill>
              </a:rPr>
              <a:t>Mount Gerizim</a:t>
            </a:r>
          </a:p>
          <a:p>
            <a:r>
              <a:rPr lang="en-US" sz="3200" smtClean="0">
                <a:solidFill>
                  <a:schemeClr val="bg1">
                    <a:lumMod val="95000"/>
                  </a:schemeClr>
                </a:solidFill>
              </a:rPr>
              <a:t>Now [Jesus] </a:t>
            </a:r>
            <a:r>
              <a:rPr lang="en-US" sz="3200">
                <a:solidFill>
                  <a:schemeClr val="bg1">
                    <a:lumMod val="95000"/>
                  </a:schemeClr>
                </a:solidFill>
              </a:rPr>
              <a:t>had to go through Samaria. </a:t>
            </a:r>
            <a:r>
              <a:rPr lang="en-US" sz="3200" smtClean="0">
                <a:solidFill>
                  <a:schemeClr val="bg1">
                    <a:lumMod val="95000"/>
                  </a:schemeClr>
                </a:solidFill>
              </a:rPr>
              <a:t>So </a:t>
            </a:r>
            <a:r>
              <a:rPr lang="en-US" sz="3200">
                <a:solidFill>
                  <a:schemeClr val="bg1">
                    <a:lumMod val="95000"/>
                  </a:schemeClr>
                </a:solidFill>
              </a:rPr>
              <a:t>he came to a town in Samaria called Sychar, near the plot of ground Jacob had given to his son Joseph. </a:t>
            </a:r>
            <a:r>
              <a:rPr lang="en-US" sz="3200" smtClean="0">
                <a:solidFill>
                  <a:schemeClr val="bg1">
                    <a:lumMod val="95000"/>
                  </a:schemeClr>
                </a:solidFill>
              </a:rPr>
              <a:t>Jacob’s </a:t>
            </a:r>
            <a:r>
              <a:rPr lang="en-US" sz="3200">
                <a:solidFill>
                  <a:schemeClr val="bg1">
                    <a:lumMod val="95000"/>
                  </a:schemeClr>
                </a:solidFill>
              </a:rPr>
              <a:t>well was there, and Jesus, tired as he was from the journey, sat down by the well. It was about the sixth hour</a:t>
            </a:r>
            <a:r>
              <a:rPr lang="en-US" sz="3200" smtClean="0">
                <a:solidFill>
                  <a:schemeClr val="bg1">
                    <a:lumMod val="95000"/>
                  </a:schemeClr>
                </a:solidFill>
              </a:rPr>
              <a:t>. </a:t>
            </a:r>
            <a:r>
              <a:rPr lang="en-US" sz="3200">
                <a:solidFill>
                  <a:schemeClr val="bg1">
                    <a:lumMod val="95000"/>
                  </a:schemeClr>
                </a:solidFill>
              </a:rPr>
              <a:t>When a Samaritan woman came to draw water, Jesus said to her, “Will you give me a drink</a:t>
            </a:r>
            <a:r>
              <a:rPr lang="en-US" sz="3200" smtClean="0">
                <a:solidFill>
                  <a:schemeClr val="bg1">
                    <a:lumMod val="95000"/>
                  </a:schemeClr>
                </a:solidFill>
              </a:rPr>
              <a:t>?” … The </a:t>
            </a:r>
            <a:r>
              <a:rPr lang="en-US" sz="3200">
                <a:solidFill>
                  <a:schemeClr val="bg1">
                    <a:lumMod val="95000"/>
                  </a:schemeClr>
                </a:solidFill>
              </a:rPr>
              <a:t>Samaritan woman said to him, “You are a Jew and I am a Samaritan woman. How can you ask me for a drink</a:t>
            </a:r>
            <a:r>
              <a:rPr lang="en-US" sz="3200" smtClean="0">
                <a:solidFill>
                  <a:schemeClr val="bg1">
                    <a:lumMod val="95000"/>
                  </a:schemeClr>
                </a:solidFill>
              </a:rPr>
              <a:t>?” … </a:t>
            </a:r>
            <a:r>
              <a:rPr lang="en-US" sz="3200">
                <a:solidFill>
                  <a:schemeClr val="bg1">
                    <a:lumMod val="95000"/>
                  </a:schemeClr>
                </a:solidFill>
              </a:rPr>
              <a:t>“Sir,” the woman said, “I can see that you are a prophet</a:t>
            </a:r>
            <a:r>
              <a:rPr lang="en-US" sz="3200" smtClean="0">
                <a:solidFill>
                  <a:schemeClr val="bg1">
                    <a:lumMod val="95000"/>
                  </a:schemeClr>
                </a:solidFill>
              </a:rPr>
              <a:t>. </a:t>
            </a:r>
            <a:r>
              <a:rPr lang="en-US" sz="3200">
                <a:solidFill>
                  <a:schemeClr val="bg1">
                    <a:lumMod val="95000"/>
                  </a:schemeClr>
                </a:solidFill>
              </a:rPr>
              <a:t>Our fathers worshiped </a:t>
            </a:r>
            <a:r>
              <a:rPr lang="en-US" sz="3200">
                <a:solidFill>
                  <a:srgbClr val="FFFF00"/>
                </a:solidFill>
              </a:rPr>
              <a:t>on this mountain</a:t>
            </a:r>
            <a:r>
              <a:rPr lang="en-US" sz="3200">
                <a:solidFill>
                  <a:schemeClr val="bg1">
                    <a:lumMod val="95000"/>
                  </a:schemeClr>
                </a:solidFill>
              </a:rPr>
              <a:t>, but you Jews claim </a:t>
            </a:r>
            <a:r>
              <a:rPr lang="en-US" sz="3200" smtClean="0">
                <a:solidFill>
                  <a:schemeClr val="bg1">
                    <a:lumMod val="95000"/>
                  </a:schemeClr>
                </a:solidFill>
              </a:rPr>
              <a:t>that the </a:t>
            </a:r>
            <a:r>
              <a:rPr lang="en-US" sz="3200">
                <a:solidFill>
                  <a:schemeClr val="bg1">
                    <a:lumMod val="95000"/>
                  </a:schemeClr>
                </a:solidFill>
              </a:rPr>
              <a:t>place where we must worship is in Jerusalem</a:t>
            </a:r>
            <a:r>
              <a:rPr lang="en-US" sz="3200" smtClean="0">
                <a:solidFill>
                  <a:schemeClr val="bg1">
                    <a:lumMod val="95000"/>
                  </a:schemeClr>
                </a:solidFill>
              </a:rPr>
              <a:t>.” … </a:t>
            </a:r>
            <a:r>
              <a:rPr lang="en-US" sz="3200">
                <a:solidFill>
                  <a:schemeClr val="bg1">
                    <a:lumMod val="95000"/>
                  </a:schemeClr>
                </a:solidFill>
              </a:rPr>
              <a:t>Jesus declared, “Believe me, woman, a time is coming when you will worship the Father neither on this mountain nor in </a:t>
            </a:r>
            <a:r>
              <a:rPr lang="en-US" sz="3200" smtClean="0">
                <a:solidFill>
                  <a:schemeClr val="bg1">
                    <a:lumMod val="95000"/>
                  </a:schemeClr>
                </a:solidFill>
              </a:rPr>
              <a:t>Jerusalem….”	</a:t>
            </a:r>
            <a:r>
              <a:rPr lang="en-US" sz="2800" b="1" smtClean="0">
                <a:solidFill>
                  <a:schemeClr val="bg1">
                    <a:lumMod val="95000"/>
                  </a:schemeClr>
                </a:solidFill>
              </a:rPr>
              <a:t>John 4:4-26</a:t>
            </a:r>
            <a:endParaRPr lang="en-US" sz="2800" b="1">
              <a:solidFill>
                <a:schemeClr val="bg1">
                  <a:lumMod val="95000"/>
                </a:schemeClr>
              </a:solidFill>
            </a:endParaRPr>
          </a:p>
        </p:txBody>
      </p:sp>
    </p:spTree>
    <p:extLst>
      <p:ext uri="{BB962C8B-B14F-4D97-AF65-F5344CB8AC3E}">
        <p14:creationId xmlns:p14="http://schemas.microsoft.com/office/powerpoint/2010/main" val="1674341433"/>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b="17138"/>
          <a:stretch/>
        </p:blipFill>
        <p:spPr>
          <a:xfrm>
            <a:off x="3106396" y="0"/>
            <a:ext cx="5848570" cy="6858000"/>
          </a:xfrm>
          <a:prstGeom prst="rect">
            <a:avLst/>
          </a:prstGeom>
        </p:spPr>
      </p:pic>
      <p:sp>
        <p:nvSpPr>
          <p:cNvPr id="3" name="Oval 2"/>
          <p:cNvSpPr/>
          <p:nvPr/>
        </p:nvSpPr>
        <p:spPr>
          <a:xfrm>
            <a:off x="5115696" y="4275437"/>
            <a:ext cx="407774" cy="395415"/>
          </a:xfrm>
          <a:prstGeom prst="ellipse">
            <a:avLst/>
          </a:prstGeom>
          <a:noFill/>
          <a:ln w="190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b="1">
              <a:ln w="12700">
                <a:solidFill>
                  <a:schemeClr val="accent2"/>
                </a:solidFill>
                <a:prstDash val="solid"/>
              </a:ln>
              <a:noFill/>
            </a:endParaRPr>
          </a:p>
        </p:txBody>
      </p:sp>
      <p:cxnSp>
        <p:nvCxnSpPr>
          <p:cNvPr id="5" name="Straight Arrow Connector 4"/>
          <p:cNvCxnSpPr/>
          <p:nvPr/>
        </p:nvCxnSpPr>
        <p:spPr>
          <a:xfrm flipV="1">
            <a:off x="4992130" y="4510217"/>
            <a:ext cx="296558" cy="308918"/>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114798" y="4707925"/>
            <a:ext cx="1466748" cy="338554"/>
          </a:xfrm>
          <a:prstGeom prst="rect">
            <a:avLst/>
          </a:prstGeom>
          <a:noFill/>
        </p:spPr>
        <p:txBody>
          <a:bodyPr wrap="none" rtlCol="0">
            <a:spAutoFit/>
          </a:bodyPr>
          <a:lstStyle/>
          <a:p>
            <a:r>
              <a:rPr lang="en-US" sz="1600" b="1" smtClean="0">
                <a:solidFill>
                  <a:srgbClr val="FF0000"/>
                </a:solidFill>
              </a:rPr>
              <a:t>Mount Gerizim</a:t>
            </a:r>
          </a:p>
        </p:txBody>
      </p:sp>
    </p:spTree>
    <p:extLst>
      <p:ext uri="{BB962C8B-B14F-4D97-AF65-F5344CB8AC3E}">
        <p14:creationId xmlns:p14="http://schemas.microsoft.com/office/powerpoint/2010/main" val="3224694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1000" fill="hold"/>
                                        <p:tgtEl>
                                          <p:spTgt spid="2"/>
                                        </p:tgtEl>
                                      </p:cBhvr>
                                      <p:by x="150000" y="150000"/>
                                    </p:animScale>
                                  </p:childTnLst>
                                </p:cTn>
                              </p:par>
                            </p:childTnLst>
                          </p:cTn>
                        </p:par>
                        <p:par>
                          <p:cTn id="7" fill="hold">
                            <p:stCondLst>
                              <p:cond delay="1000"/>
                            </p:stCondLst>
                            <p:childTnLst>
                              <p:par>
                                <p:cTn id="8" presetID="10" presetClass="entr" presetSubtype="0" fill="hold" grpId="0" nodeType="after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2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2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951" y="316606"/>
            <a:ext cx="11366569" cy="6278642"/>
          </a:xfrm>
          <a:prstGeom prst="rect">
            <a:avLst/>
          </a:prstGeom>
          <a:noFill/>
        </p:spPr>
        <p:txBody>
          <a:bodyPr wrap="square" rtlCol="0">
            <a:spAutoFit/>
          </a:bodyPr>
          <a:lstStyle/>
          <a:p>
            <a:pPr algn="ctr">
              <a:spcAft>
                <a:spcPts val="1200"/>
              </a:spcAft>
            </a:pPr>
            <a:r>
              <a:rPr lang="en-US" sz="4000" b="1" smtClean="0">
                <a:solidFill>
                  <a:schemeClr val="bg1">
                    <a:lumMod val="95000"/>
                  </a:schemeClr>
                </a:solidFill>
              </a:rPr>
              <a:t>Caesarea Philippi</a:t>
            </a:r>
          </a:p>
          <a:p>
            <a:r>
              <a:rPr lang="en-US" sz="3600">
                <a:solidFill>
                  <a:schemeClr val="bg1">
                    <a:lumMod val="95000"/>
                  </a:schemeClr>
                </a:solidFill>
              </a:rPr>
              <a:t>When Jesus came to the region of Caesarea Philippi, he asked his disciples, “Who do people say the Son of Man is</a:t>
            </a:r>
            <a:r>
              <a:rPr lang="en-US" sz="3600" smtClean="0">
                <a:solidFill>
                  <a:schemeClr val="bg1">
                    <a:lumMod val="95000"/>
                  </a:schemeClr>
                </a:solidFill>
              </a:rPr>
              <a:t>?” </a:t>
            </a:r>
            <a:r>
              <a:rPr lang="en-US" sz="3600">
                <a:solidFill>
                  <a:schemeClr val="bg1">
                    <a:lumMod val="95000"/>
                  </a:schemeClr>
                </a:solidFill>
              </a:rPr>
              <a:t>They replied, “Some say John the Baptist; others say Elijah; and still others, Jeremiah or one of the prophets</a:t>
            </a:r>
            <a:r>
              <a:rPr lang="en-US" sz="3600" smtClean="0">
                <a:solidFill>
                  <a:schemeClr val="bg1">
                    <a:lumMod val="95000"/>
                  </a:schemeClr>
                </a:solidFill>
              </a:rPr>
              <a:t>.” </a:t>
            </a:r>
            <a:r>
              <a:rPr lang="en-US" sz="3600">
                <a:solidFill>
                  <a:schemeClr val="bg1">
                    <a:lumMod val="95000"/>
                  </a:schemeClr>
                </a:solidFill>
              </a:rPr>
              <a:t>“But what about you?” he asked. “Who do you say I am</a:t>
            </a:r>
            <a:r>
              <a:rPr lang="en-US" sz="3600" smtClean="0">
                <a:solidFill>
                  <a:schemeClr val="bg1">
                    <a:lumMod val="95000"/>
                  </a:schemeClr>
                </a:solidFill>
              </a:rPr>
              <a:t>?” </a:t>
            </a:r>
            <a:r>
              <a:rPr lang="en-US" sz="3600">
                <a:solidFill>
                  <a:schemeClr val="bg1">
                    <a:lumMod val="95000"/>
                  </a:schemeClr>
                </a:solidFill>
              </a:rPr>
              <a:t>Simon Peter answered, “You are the Christ</a:t>
            </a:r>
            <a:r>
              <a:rPr lang="en-US" sz="3600" smtClean="0">
                <a:solidFill>
                  <a:schemeClr val="bg1">
                    <a:lumMod val="95000"/>
                  </a:schemeClr>
                </a:solidFill>
              </a:rPr>
              <a:t>,</a:t>
            </a:r>
            <a:r>
              <a:rPr lang="en-US" sz="3600">
                <a:solidFill>
                  <a:schemeClr val="bg1">
                    <a:lumMod val="95000"/>
                  </a:schemeClr>
                </a:solidFill>
              </a:rPr>
              <a:t> the Son of the living God</a:t>
            </a:r>
            <a:r>
              <a:rPr lang="en-US" sz="3600" smtClean="0">
                <a:solidFill>
                  <a:schemeClr val="bg1">
                    <a:lumMod val="95000"/>
                  </a:schemeClr>
                </a:solidFill>
              </a:rPr>
              <a:t>.” </a:t>
            </a:r>
            <a:r>
              <a:rPr lang="en-US" sz="3600">
                <a:solidFill>
                  <a:schemeClr val="bg1">
                    <a:lumMod val="95000"/>
                  </a:schemeClr>
                </a:solidFill>
              </a:rPr>
              <a:t>Jesus replied, “Blessed are you, Simon son of Jonah, for this was not revealed to you by man, but by my Father in </a:t>
            </a:r>
            <a:r>
              <a:rPr lang="en-US" sz="3600" smtClean="0">
                <a:solidFill>
                  <a:schemeClr val="bg1">
                    <a:lumMod val="95000"/>
                  </a:schemeClr>
                </a:solidFill>
              </a:rPr>
              <a:t>heaven….”</a:t>
            </a:r>
          </a:p>
          <a:p>
            <a:pPr algn="r"/>
            <a:r>
              <a:rPr lang="en-US" sz="2800" b="1" smtClean="0">
                <a:solidFill>
                  <a:schemeClr val="bg1">
                    <a:lumMod val="95000"/>
                  </a:schemeClr>
                </a:solidFill>
              </a:rPr>
              <a:t>Matthew 16:13-17</a:t>
            </a:r>
            <a:endParaRPr lang="en-US" sz="2800" b="1">
              <a:solidFill>
                <a:schemeClr val="bg1">
                  <a:lumMod val="95000"/>
                </a:schemeClr>
              </a:solidFill>
            </a:endParaRPr>
          </a:p>
        </p:txBody>
      </p:sp>
    </p:spTree>
    <p:extLst>
      <p:ext uri="{BB962C8B-B14F-4D97-AF65-F5344CB8AC3E}">
        <p14:creationId xmlns:p14="http://schemas.microsoft.com/office/powerpoint/2010/main" val="2264006576"/>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b="17138"/>
          <a:stretch/>
        </p:blipFill>
        <p:spPr>
          <a:xfrm>
            <a:off x="3106396" y="0"/>
            <a:ext cx="5848570" cy="6858000"/>
          </a:xfrm>
          <a:prstGeom prst="rect">
            <a:avLst/>
          </a:prstGeom>
        </p:spPr>
      </p:pic>
      <p:sp>
        <p:nvSpPr>
          <p:cNvPr id="3" name="Oval 2"/>
          <p:cNvSpPr/>
          <p:nvPr/>
        </p:nvSpPr>
        <p:spPr>
          <a:xfrm>
            <a:off x="6178378" y="148281"/>
            <a:ext cx="556054" cy="568412"/>
          </a:xfrm>
          <a:prstGeom prst="ellipse">
            <a:avLst/>
          </a:prstGeom>
          <a:noFill/>
          <a:ln w="190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b="1">
              <a:ln w="12700">
                <a:solidFill>
                  <a:schemeClr val="accent2"/>
                </a:solidFill>
                <a:prstDash val="solid"/>
              </a:ln>
              <a:noFill/>
            </a:endParaRPr>
          </a:p>
        </p:txBody>
      </p:sp>
    </p:spTree>
    <p:extLst>
      <p:ext uri="{BB962C8B-B14F-4D97-AF65-F5344CB8AC3E}">
        <p14:creationId xmlns:p14="http://schemas.microsoft.com/office/powerpoint/2010/main" val="452273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1000" fill="hold"/>
                                        <p:tgtEl>
                                          <p:spTgt spid="2"/>
                                        </p:tgtEl>
                                      </p:cBhvr>
                                      <p:by x="150000" y="150000"/>
                                    </p:animScale>
                                  </p:childTnLst>
                                </p:cTn>
                              </p:par>
                            </p:childTnLst>
                          </p:cTn>
                        </p:par>
                        <p:par>
                          <p:cTn id="7" fill="hold">
                            <p:stCondLst>
                              <p:cond delay="1000"/>
                            </p:stCondLst>
                            <p:childTnLst>
                              <p:par>
                                <p:cTn id="8" presetID="10" presetClass="entr" presetSubtype="0" fill="hold" grpId="0" nodeType="after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6993" b="17866"/>
          <a:stretch/>
        </p:blipFill>
        <p:spPr>
          <a:xfrm>
            <a:off x="-13118" y="-20320"/>
            <a:ext cx="12205118" cy="6878320"/>
          </a:xfrm>
          <a:prstGeom prst="rect">
            <a:avLst/>
          </a:prstGeom>
        </p:spPr>
      </p:pic>
    </p:spTree>
    <p:extLst>
      <p:ext uri="{BB962C8B-B14F-4D97-AF65-F5344CB8AC3E}">
        <p14:creationId xmlns:p14="http://schemas.microsoft.com/office/powerpoint/2010/main" val="1530309884"/>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15000" contrast="30000"/>
                    </a14:imgEffect>
                  </a14:imgLayer>
                </a14:imgProps>
              </a:ext>
              <a:ext uri="{28A0092B-C50C-407E-A947-70E740481C1C}">
                <a14:useLocalDpi xmlns:a14="http://schemas.microsoft.com/office/drawing/2010/main" val="0"/>
              </a:ext>
            </a:extLst>
          </a:blip>
          <a:srcRect b="25111"/>
          <a:stretch/>
        </p:blipFill>
        <p:spPr>
          <a:xfrm>
            <a:off x="0" y="11723"/>
            <a:ext cx="12192000" cy="6847840"/>
          </a:xfrm>
          <a:prstGeom prst="rect">
            <a:avLst/>
          </a:prstGeom>
        </p:spPr>
      </p:pic>
    </p:spTree>
    <p:extLst>
      <p:ext uri="{BB962C8B-B14F-4D97-AF65-F5344CB8AC3E}">
        <p14:creationId xmlns:p14="http://schemas.microsoft.com/office/powerpoint/2010/main" val="3813985887"/>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2000" contrast="30000"/>
                    </a14:imgEffect>
                  </a14:imgLayer>
                </a14:imgProps>
              </a:ext>
              <a:ext uri="{28A0092B-C50C-407E-A947-70E740481C1C}">
                <a14:useLocalDpi xmlns:a14="http://schemas.microsoft.com/office/drawing/2010/main" val="0"/>
              </a:ext>
            </a:extLst>
          </a:blip>
          <a:stretch>
            <a:fillRect/>
          </a:stretch>
        </p:blipFill>
        <p:spPr>
          <a:xfrm>
            <a:off x="0" y="0"/>
            <a:ext cx="12192000" cy="9144000"/>
          </a:xfrm>
          <a:prstGeom prst="rect">
            <a:avLst/>
          </a:prstGeom>
        </p:spPr>
      </p:pic>
    </p:spTree>
    <p:extLst>
      <p:ext uri="{BB962C8B-B14F-4D97-AF65-F5344CB8AC3E}">
        <p14:creationId xmlns:p14="http://schemas.microsoft.com/office/powerpoint/2010/main" val="1468120399"/>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951" y="316606"/>
            <a:ext cx="11366569" cy="6278642"/>
          </a:xfrm>
          <a:prstGeom prst="rect">
            <a:avLst/>
          </a:prstGeom>
          <a:noFill/>
        </p:spPr>
        <p:txBody>
          <a:bodyPr wrap="square" rtlCol="0">
            <a:spAutoFit/>
          </a:bodyPr>
          <a:lstStyle/>
          <a:p>
            <a:pPr algn="ctr">
              <a:spcAft>
                <a:spcPts val="1200"/>
              </a:spcAft>
            </a:pPr>
            <a:r>
              <a:rPr lang="en-US" sz="4000" b="1" dirty="0" smtClean="0">
                <a:solidFill>
                  <a:schemeClr val="bg1">
                    <a:lumMod val="95000"/>
                  </a:schemeClr>
                </a:solidFill>
              </a:rPr>
              <a:t>Mount of Transfiguration</a:t>
            </a:r>
          </a:p>
          <a:p>
            <a:r>
              <a:rPr lang="en-US" sz="3600" dirty="0">
                <a:solidFill>
                  <a:schemeClr val="bg1">
                    <a:lumMod val="95000"/>
                  </a:schemeClr>
                </a:solidFill>
              </a:rPr>
              <a:t>After six days Jesus took with him Peter, James and John the brother of James, and </a:t>
            </a:r>
            <a:r>
              <a:rPr lang="en-US" sz="3600" dirty="0">
                <a:solidFill>
                  <a:srgbClr val="FFFF00"/>
                </a:solidFill>
              </a:rPr>
              <a:t>led them up a high mountain </a:t>
            </a:r>
            <a:r>
              <a:rPr lang="en-US" sz="3600" dirty="0" smtClean="0">
                <a:solidFill>
                  <a:schemeClr val="bg1">
                    <a:lumMod val="95000"/>
                  </a:schemeClr>
                </a:solidFill>
              </a:rPr>
              <a:t>by </a:t>
            </a:r>
            <a:r>
              <a:rPr lang="en-US" sz="3600" dirty="0">
                <a:solidFill>
                  <a:schemeClr val="bg1">
                    <a:lumMod val="95000"/>
                  </a:schemeClr>
                </a:solidFill>
              </a:rPr>
              <a:t>themselves</a:t>
            </a:r>
            <a:r>
              <a:rPr lang="en-US" sz="3600" dirty="0" smtClean="0">
                <a:solidFill>
                  <a:schemeClr val="bg1">
                    <a:lumMod val="95000"/>
                  </a:schemeClr>
                </a:solidFill>
              </a:rPr>
              <a:t>. </a:t>
            </a:r>
            <a:r>
              <a:rPr lang="en-US" sz="3600" dirty="0">
                <a:solidFill>
                  <a:schemeClr val="bg1">
                    <a:lumMod val="95000"/>
                  </a:schemeClr>
                </a:solidFill>
              </a:rPr>
              <a:t>There he was transfigured before </a:t>
            </a:r>
            <a:r>
              <a:rPr lang="en-US" sz="3600" dirty="0" smtClean="0">
                <a:solidFill>
                  <a:schemeClr val="bg1">
                    <a:lumMod val="95000"/>
                  </a:schemeClr>
                </a:solidFill>
              </a:rPr>
              <a:t>them</a:t>
            </a:r>
            <a:r>
              <a:rPr lang="en-US" sz="3600" dirty="0">
                <a:solidFill>
                  <a:schemeClr val="bg1">
                    <a:lumMod val="95000"/>
                  </a:schemeClr>
                </a:solidFill>
              </a:rPr>
              <a:t>. His face shone like the sun, and his clothes became as white as the light</a:t>
            </a:r>
            <a:r>
              <a:rPr lang="en-US" sz="3600" dirty="0" smtClean="0">
                <a:solidFill>
                  <a:schemeClr val="bg1">
                    <a:lumMod val="95000"/>
                  </a:schemeClr>
                </a:solidFill>
              </a:rPr>
              <a:t>. </a:t>
            </a:r>
            <a:r>
              <a:rPr lang="en-US" sz="3600" dirty="0">
                <a:solidFill>
                  <a:schemeClr val="bg1">
                    <a:lumMod val="95000"/>
                  </a:schemeClr>
                </a:solidFill>
              </a:rPr>
              <a:t>Just then there appeared before them Moses and Elijah, talking with </a:t>
            </a:r>
            <a:r>
              <a:rPr lang="en-US" sz="3600" dirty="0" smtClean="0">
                <a:solidFill>
                  <a:schemeClr val="bg1">
                    <a:lumMod val="95000"/>
                  </a:schemeClr>
                </a:solidFill>
              </a:rPr>
              <a:t>Jesus…. </a:t>
            </a:r>
            <a:r>
              <a:rPr lang="en-US" sz="3600" dirty="0">
                <a:solidFill>
                  <a:schemeClr val="bg1">
                    <a:lumMod val="95000"/>
                  </a:schemeClr>
                </a:solidFill>
              </a:rPr>
              <a:t>As they were coming down the mountain, Jesus instructed them, “</a:t>
            </a:r>
            <a:r>
              <a:rPr lang="en-US" sz="3600" dirty="0" smtClean="0">
                <a:solidFill>
                  <a:schemeClr val="bg1">
                    <a:lumMod val="95000"/>
                  </a:schemeClr>
                </a:solidFill>
              </a:rPr>
              <a:t>Don’t </a:t>
            </a:r>
            <a:r>
              <a:rPr lang="en-US" sz="3600" dirty="0">
                <a:solidFill>
                  <a:schemeClr val="bg1">
                    <a:lumMod val="95000"/>
                  </a:schemeClr>
                </a:solidFill>
              </a:rPr>
              <a:t>tell anyone what you have seen, until the Son of Man has been raised from the dead.”</a:t>
            </a:r>
            <a:endParaRPr lang="en-US" sz="3600" dirty="0" smtClean="0">
              <a:solidFill>
                <a:schemeClr val="bg1">
                  <a:lumMod val="95000"/>
                </a:schemeClr>
              </a:solidFill>
            </a:endParaRPr>
          </a:p>
          <a:p>
            <a:pPr algn="r"/>
            <a:r>
              <a:rPr lang="en-US" sz="2800" b="1" dirty="0" smtClean="0">
                <a:solidFill>
                  <a:schemeClr val="bg1">
                    <a:lumMod val="95000"/>
                  </a:schemeClr>
                </a:solidFill>
              </a:rPr>
              <a:t>Matthew 17:1-9</a:t>
            </a:r>
            <a:endParaRPr lang="en-US" sz="2800" b="1" dirty="0">
              <a:solidFill>
                <a:schemeClr val="bg1">
                  <a:lumMod val="95000"/>
                </a:schemeClr>
              </a:solidFill>
            </a:endParaRPr>
          </a:p>
        </p:txBody>
      </p:sp>
    </p:spTree>
    <p:extLst>
      <p:ext uri="{BB962C8B-B14F-4D97-AF65-F5344CB8AC3E}">
        <p14:creationId xmlns:p14="http://schemas.microsoft.com/office/powerpoint/2010/main" val="3214816119"/>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b="17138"/>
          <a:stretch/>
        </p:blipFill>
        <p:spPr>
          <a:xfrm>
            <a:off x="3106396" y="0"/>
            <a:ext cx="5848570" cy="6858000"/>
          </a:xfrm>
          <a:prstGeom prst="rect">
            <a:avLst/>
          </a:prstGeom>
        </p:spPr>
      </p:pic>
      <p:sp>
        <p:nvSpPr>
          <p:cNvPr id="3" name="Oval 2"/>
          <p:cNvSpPr/>
          <p:nvPr/>
        </p:nvSpPr>
        <p:spPr>
          <a:xfrm>
            <a:off x="5350479" y="2248928"/>
            <a:ext cx="444844" cy="432486"/>
          </a:xfrm>
          <a:prstGeom prst="ellipse">
            <a:avLst/>
          </a:prstGeom>
          <a:noFill/>
          <a:ln w="190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b="1">
              <a:ln w="12700">
                <a:solidFill>
                  <a:schemeClr val="accent2"/>
                </a:solidFill>
                <a:prstDash val="solid"/>
              </a:ln>
              <a:noFill/>
            </a:endParaRPr>
          </a:p>
        </p:txBody>
      </p:sp>
      <p:cxnSp>
        <p:nvCxnSpPr>
          <p:cNvPr id="5" name="Straight Arrow Connector 4"/>
          <p:cNvCxnSpPr/>
          <p:nvPr/>
        </p:nvCxnSpPr>
        <p:spPr>
          <a:xfrm flipH="1" flipV="1">
            <a:off x="5597612" y="2471352"/>
            <a:ext cx="852615" cy="17299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6388443" y="2483707"/>
            <a:ext cx="1292533" cy="338554"/>
          </a:xfrm>
          <a:prstGeom prst="rect">
            <a:avLst/>
          </a:prstGeom>
          <a:noFill/>
        </p:spPr>
        <p:txBody>
          <a:bodyPr wrap="none" rtlCol="0">
            <a:spAutoFit/>
          </a:bodyPr>
          <a:lstStyle/>
          <a:p>
            <a:r>
              <a:rPr lang="en-US" sz="1600" b="1" smtClean="0">
                <a:solidFill>
                  <a:srgbClr val="FF0000"/>
                </a:solidFill>
              </a:rPr>
              <a:t>Mount Tabor</a:t>
            </a:r>
            <a:endParaRPr lang="en-US" sz="1600" b="1">
              <a:solidFill>
                <a:srgbClr val="FF0000"/>
              </a:solidFill>
            </a:endParaRPr>
          </a:p>
        </p:txBody>
      </p:sp>
    </p:spTree>
    <p:extLst>
      <p:ext uri="{BB962C8B-B14F-4D97-AF65-F5344CB8AC3E}">
        <p14:creationId xmlns:p14="http://schemas.microsoft.com/office/powerpoint/2010/main" val="265076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1000" fill="hold"/>
                                        <p:tgtEl>
                                          <p:spTgt spid="2"/>
                                        </p:tgtEl>
                                      </p:cBhvr>
                                      <p:by x="150000" y="150000"/>
                                    </p:animScale>
                                  </p:childTnLst>
                                </p:cTn>
                              </p:par>
                            </p:childTnLst>
                          </p:cTn>
                        </p:par>
                        <p:par>
                          <p:cTn id="7" fill="hold">
                            <p:stCondLst>
                              <p:cond delay="1000"/>
                            </p:stCondLst>
                            <p:childTnLst>
                              <p:par>
                                <p:cTn id="8" presetID="10" presetClass="entr" presetSubtype="0" fill="hold" grpId="0" nodeType="after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2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2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951" y="275966"/>
            <a:ext cx="11366569" cy="6278642"/>
          </a:xfrm>
          <a:prstGeom prst="rect">
            <a:avLst/>
          </a:prstGeom>
          <a:noFill/>
        </p:spPr>
        <p:txBody>
          <a:bodyPr wrap="square" rtlCol="0">
            <a:spAutoFit/>
          </a:bodyPr>
          <a:lstStyle/>
          <a:p>
            <a:pPr algn="ctr">
              <a:spcAft>
                <a:spcPts val="1200"/>
              </a:spcAft>
            </a:pPr>
            <a:r>
              <a:rPr lang="en-US" sz="4000" b="1" smtClean="0">
                <a:solidFill>
                  <a:schemeClr val="bg1">
                    <a:lumMod val="95000"/>
                  </a:schemeClr>
                </a:solidFill>
              </a:rPr>
              <a:t>Garden of Gethsemene</a:t>
            </a:r>
          </a:p>
          <a:p>
            <a:r>
              <a:rPr lang="en-US" sz="3600">
                <a:solidFill>
                  <a:schemeClr val="bg1">
                    <a:lumMod val="95000"/>
                  </a:schemeClr>
                </a:solidFill>
              </a:rPr>
              <a:t>Then Jesus went with his disciples to a place called Gethsemane, and he said to them, “Sit here while I go over there and pray.” </a:t>
            </a:r>
            <a:r>
              <a:rPr lang="en-US" sz="3600" smtClean="0">
                <a:solidFill>
                  <a:schemeClr val="bg1">
                    <a:lumMod val="95000"/>
                  </a:schemeClr>
                </a:solidFill>
              </a:rPr>
              <a:t>He </a:t>
            </a:r>
            <a:r>
              <a:rPr lang="en-US" sz="3600">
                <a:solidFill>
                  <a:schemeClr val="bg1">
                    <a:lumMod val="95000"/>
                  </a:schemeClr>
                </a:solidFill>
              </a:rPr>
              <a:t>took Peter and the two sons of Zebedee along with him, and he began to be sorrowful and troubled. </a:t>
            </a:r>
            <a:r>
              <a:rPr lang="en-US" sz="3600" smtClean="0">
                <a:solidFill>
                  <a:schemeClr val="bg1">
                    <a:lumMod val="95000"/>
                  </a:schemeClr>
                </a:solidFill>
              </a:rPr>
              <a:t>Then </a:t>
            </a:r>
            <a:r>
              <a:rPr lang="en-US" sz="3600">
                <a:solidFill>
                  <a:schemeClr val="bg1">
                    <a:lumMod val="95000"/>
                  </a:schemeClr>
                </a:solidFill>
              </a:rPr>
              <a:t>he said to them, “My soul is overwhelmed with sorrow to the point of death. Stay here and keep watch with me</a:t>
            </a:r>
            <a:r>
              <a:rPr lang="en-US" sz="3600" smtClean="0">
                <a:solidFill>
                  <a:schemeClr val="bg1">
                    <a:lumMod val="95000"/>
                  </a:schemeClr>
                </a:solidFill>
              </a:rPr>
              <a:t>.” </a:t>
            </a:r>
            <a:r>
              <a:rPr lang="en-US" sz="3600">
                <a:solidFill>
                  <a:schemeClr val="bg1">
                    <a:lumMod val="95000"/>
                  </a:schemeClr>
                </a:solidFill>
              </a:rPr>
              <a:t>Going a little farther, he fell with his face to the ground and prayed, “My Father, if it is possible, may this cup be taken from me. Yet not as I will, but as you will</a:t>
            </a:r>
            <a:r>
              <a:rPr lang="en-US" sz="3600" smtClean="0">
                <a:solidFill>
                  <a:schemeClr val="bg1">
                    <a:lumMod val="95000"/>
                  </a:schemeClr>
                </a:solidFill>
              </a:rPr>
              <a:t>.” …</a:t>
            </a:r>
          </a:p>
          <a:p>
            <a:pPr algn="r"/>
            <a:r>
              <a:rPr lang="en-US" sz="2800" b="1" smtClean="0">
                <a:solidFill>
                  <a:schemeClr val="bg1">
                    <a:lumMod val="95000"/>
                  </a:schemeClr>
                </a:solidFill>
              </a:rPr>
              <a:t>Matthew 26:36-46</a:t>
            </a:r>
            <a:endParaRPr lang="en-US" sz="2800" b="1">
              <a:solidFill>
                <a:schemeClr val="bg1">
                  <a:lumMod val="95000"/>
                </a:schemeClr>
              </a:solidFill>
            </a:endParaRPr>
          </a:p>
        </p:txBody>
      </p:sp>
    </p:spTree>
    <p:extLst>
      <p:ext uri="{BB962C8B-B14F-4D97-AF65-F5344CB8AC3E}">
        <p14:creationId xmlns:p14="http://schemas.microsoft.com/office/powerpoint/2010/main" val="2691440034"/>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b="17138"/>
          <a:stretch/>
        </p:blipFill>
        <p:spPr>
          <a:xfrm>
            <a:off x="3158456" y="0"/>
            <a:ext cx="5848570" cy="6858000"/>
          </a:xfrm>
          <a:prstGeom prst="rect">
            <a:avLst/>
          </a:prstGeom>
        </p:spPr>
      </p:pic>
    </p:spTree>
    <p:extLst>
      <p:ext uri="{BB962C8B-B14F-4D97-AF65-F5344CB8AC3E}">
        <p14:creationId xmlns:p14="http://schemas.microsoft.com/office/powerpoint/2010/main" val="282385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withEffect">
                                  <p:stCondLst>
                                    <p:cond delay="0"/>
                                  </p:stCondLst>
                                  <p:childTnLst>
                                    <p:animScale>
                                      <p:cBhvr>
                                        <p:cTn id="6" dur="1000" fill="hold"/>
                                        <p:tgtEl>
                                          <p:spTgt spid="2"/>
                                        </p:tgtEl>
                                      </p:cBhvr>
                                      <p:by x="400000" y="400000"/>
                                    </p:animScale>
                                  </p:childTnLst>
                                </p:cTn>
                              </p:par>
                              <p:par>
                                <p:cTn id="7" presetID="42" presetClass="path" presetSubtype="0" accel="50000" decel="50000" fill="hold" nodeType="withEffect">
                                  <p:stCondLst>
                                    <p:cond delay="0"/>
                                  </p:stCondLst>
                                  <p:childTnLst>
                                    <p:animMotion origin="layout" path="M 0.13542 -1.01806 L -0.06211 0.30718 " pathEditMode="relative" rAng="0" ptsTypes="AA">
                                      <p:cBhvr>
                                        <p:cTn id="8" dur="1250" spd="-100000" fill="hold"/>
                                        <p:tgtEl>
                                          <p:spTgt spid="2"/>
                                        </p:tgtEl>
                                        <p:attrNameLst>
                                          <p:attrName>ppt_x</p:attrName>
                                          <p:attrName>ppt_y</p:attrName>
                                        </p:attrNameLst>
                                      </p:cBhvr>
                                      <p:rCtr x="-9883" y="6625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4024" y="1124468"/>
            <a:ext cx="8183619" cy="5782962"/>
          </a:xfrm>
          <a:prstGeom prst="rect">
            <a:avLst/>
          </a:prstGeom>
        </p:spPr>
      </p:pic>
      <p:sp>
        <p:nvSpPr>
          <p:cNvPr id="3" name="Oval 2"/>
          <p:cNvSpPr/>
          <p:nvPr/>
        </p:nvSpPr>
        <p:spPr>
          <a:xfrm>
            <a:off x="10243748" y="2557849"/>
            <a:ext cx="1923535" cy="1210962"/>
          </a:xfrm>
          <a:prstGeom prst="ellipse">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9194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2000" fill="hold"/>
                                        <p:tgtEl>
                                          <p:spTgt spid="2"/>
                                        </p:tgtEl>
                                      </p:cBhvr>
                                      <p:by x="150000" y="150000"/>
                                    </p:animScale>
                                  </p:childTnLst>
                                </p:cTn>
                              </p:par>
                            </p:childTnLst>
                          </p:cTn>
                        </p:par>
                        <p:par>
                          <p:cTn id="7" fill="hold">
                            <p:stCondLst>
                              <p:cond delay="2000"/>
                            </p:stCondLst>
                            <p:childTnLst>
                              <p:par>
                                <p:cTn id="8" presetID="10" presetClass="entr" presetSubtype="0" fill="hold" grpId="0" nodeType="after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4108"/>
          <a:stretch/>
        </p:blipFill>
        <p:spPr>
          <a:xfrm>
            <a:off x="1341119" y="-20320"/>
            <a:ext cx="9563947" cy="6878320"/>
          </a:xfrm>
          <a:prstGeom prst="rect">
            <a:avLst/>
          </a:prstGeom>
        </p:spPr>
      </p:pic>
    </p:spTree>
    <p:extLst>
      <p:ext uri="{BB962C8B-B14F-4D97-AF65-F5344CB8AC3E}">
        <p14:creationId xmlns:p14="http://schemas.microsoft.com/office/powerpoint/2010/main" val="3691719905"/>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43000"/>
            <a:ext cx="12192000" cy="9144000"/>
          </a:xfrm>
          <a:prstGeom prst="rect">
            <a:avLst/>
          </a:prstGeom>
        </p:spPr>
      </p:pic>
    </p:spTree>
    <p:extLst>
      <p:ext uri="{BB962C8B-B14F-4D97-AF65-F5344CB8AC3E}">
        <p14:creationId xmlns:p14="http://schemas.microsoft.com/office/powerpoint/2010/main" val="3916793760"/>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9671" y="25360"/>
            <a:ext cx="11102409" cy="6832640"/>
          </a:xfrm>
          <a:prstGeom prst="rect">
            <a:avLst/>
          </a:prstGeom>
          <a:noFill/>
        </p:spPr>
        <p:txBody>
          <a:bodyPr wrap="square" rtlCol="0">
            <a:spAutoFit/>
          </a:bodyPr>
          <a:lstStyle/>
          <a:p>
            <a:pPr algn="ctr">
              <a:spcAft>
                <a:spcPts val="1200"/>
              </a:spcAft>
            </a:pPr>
            <a:r>
              <a:rPr lang="en-US" sz="4000" b="1" dirty="0" smtClean="0">
                <a:solidFill>
                  <a:schemeClr val="bg1">
                    <a:lumMod val="95000"/>
                  </a:schemeClr>
                </a:solidFill>
              </a:rPr>
              <a:t>Mount of Olives</a:t>
            </a:r>
          </a:p>
          <a:p>
            <a:r>
              <a:rPr lang="en-US" sz="3600" dirty="0" smtClean="0">
                <a:solidFill>
                  <a:schemeClr val="bg1">
                    <a:lumMod val="95000"/>
                  </a:schemeClr>
                </a:solidFill>
              </a:rPr>
              <a:t>[Jesus] </a:t>
            </a:r>
            <a:r>
              <a:rPr lang="en-US" sz="3600" dirty="0">
                <a:solidFill>
                  <a:schemeClr val="bg1">
                    <a:lumMod val="95000"/>
                  </a:schemeClr>
                </a:solidFill>
              </a:rPr>
              <a:t>said to them: “It is not for you to know the times or dates the Father has set by his own authority</a:t>
            </a:r>
            <a:r>
              <a:rPr lang="en-US" sz="3600" dirty="0" smtClean="0">
                <a:solidFill>
                  <a:schemeClr val="bg1">
                    <a:lumMod val="95000"/>
                  </a:schemeClr>
                </a:solidFill>
              </a:rPr>
              <a:t>. </a:t>
            </a:r>
            <a:r>
              <a:rPr lang="en-US" sz="3600" dirty="0">
                <a:solidFill>
                  <a:schemeClr val="bg1">
                    <a:lumMod val="95000"/>
                  </a:schemeClr>
                </a:solidFill>
              </a:rPr>
              <a:t>But you will receive power when the Holy Spirit comes on you; and you will be my witnesses in Jerusalem, and in all Judea and Samaria, and to the ends of the earth</a:t>
            </a:r>
            <a:r>
              <a:rPr lang="en-US" sz="3600" dirty="0" smtClean="0">
                <a:solidFill>
                  <a:schemeClr val="bg1">
                    <a:lumMod val="95000"/>
                  </a:schemeClr>
                </a:solidFill>
              </a:rPr>
              <a:t>.” </a:t>
            </a:r>
            <a:r>
              <a:rPr lang="en-US" sz="3600" dirty="0">
                <a:solidFill>
                  <a:schemeClr val="bg1">
                    <a:lumMod val="95000"/>
                  </a:schemeClr>
                </a:solidFill>
              </a:rPr>
              <a:t>After he said this, he was taken up before their very eyes, and a cloud hid him from their </a:t>
            </a:r>
            <a:r>
              <a:rPr lang="en-US" sz="3600" dirty="0" smtClean="0">
                <a:solidFill>
                  <a:schemeClr val="bg1">
                    <a:lumMod val="95000"/>
                  </a:schemeClr>
                </a:solidFill>
              </a:rPr>
              <a:t>sight…. Then </a:t>
            </a:r>
            <a:r>
              <a:rPr lang="en-US" sz="3600" dirty="0">
                <a:solidFill>
                  <a:schemeClr val="bg1">
                    <a:lumMod val="95000"/>
                  </a:schemeClr>
                </a:solidFill>
              </a:rPr>
              <a:t>they returned to Jerusalem from </a:t>
            </a:r>
            <a:r>
              <a:rPr lang="en-US" sz="3600" dirty="0">
                <a:solidFill>
                  <a:srgbClr val="FFFF00"/>
                </a:solidFill>
              </a:rPr>
              <a:t>the hill called the Mount of Olives</a:t>
            </a:r>
            <a:r>
              <a:rPr lang="en-US" sz="3600" dirty="0">
                <a:solidFill>
                  <a:schemeClr val="bg1">
                    <a:lumMod val="95000"/>
                  </a:schemeClr>
                </a:solidFill>
              </a:rPr>
              <a:t>, a Sabbath </a:t>
            </a:r>
            <a:r>
              <a:rPr lang="en-US" sz="3600" dirty="0" smtClean="0">
                <a:solidFill>
                  <a:schemeClr val="bg1">
                    <a:lumMod val="95000"/>
                  </a:schemeClr>
                </a:solidFill>
              </a:rPr>
              <a:t>day’s walk</a:t>
            </a:r>
            <a:r>
              <a:rPr lang="en-US" sz="3600" dirty="0">
                <a:solidFill>
                  <a:schemeClr val="bg1">
                    <a:lumMod val="95000"/>
                  </a:schemeClr>
                </a:solidFill>
              </a:rPr>
              <a:t> from the city</a:t>
            </a:r>
            <a:r>
              <a:rPr lang="en-US" sz="3600" dirty="0" smtClean="0">
                <a:solidFill>
                  <a:schemeClr val="bg1">
                    <a:lumMod val="95000"/>
                  </a:schemeClr>
                </a:solidFill>
              </a:rPr>
              <a:t>.*</a:t>
            </a:r>
          </a:p>
          <a:p>
            <a:pPr algn="r"/>
            <a:r>
              <a:rPr lang="en-US" sz="2800" b="1" dirty="0" smtClean="0">
                <a:solidFill>
                  <a:schemeClr val="bg1">
                    <a:lumMod val="95000"/>
                  </a:schemeClr>
                </a:solidFill>
              </a:rPr>
              <a:t>Acts 1:7-12</a:t>
            </a:r>
          </a:p>
          <a:p>
            <a:r>
              <a:rPr lang="en-US" sz="3200" dirty="0" smtClean="0">
                <a:solidFill>
                  <a:schemeClr val="bg1">
                    <a:lumMod val="95000"/>
                  </a:schemeClr>
                </a:solidFill>
              </a:rPr>
              <a:t>* Sabbath’s day walk = about one kilometer</a:t>
            </a:r>
            <a:endParaRPr lang="en-US" sz="3200" dirty="0">
              <a:solidFill>
                <a:schemeClr val="bg1">
                  <a:lumMod val="95000"/>
                </a:schemeClr>
              </a:solidFill>
            </a:endParaRPr>
          </a:p>
        </p:txBody>
      </p:sp>
    </p:spTree>
    <p:extLst>
      <p:ext uri="{BB962C8B-B14F-4D97-AF65-F5344CB8AC3E}">
        <p14:creationId xmlns:p14="http://schemas.microsoft.com/office/powerpoint/2010/main" val="2787163657"/>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19544" t="23958" r="17560" b="24152"/>
          <a:stretch/>
        </p:blipFill>
        <p:spPr>
          <a:xfrm>
            <a:off x="0" y="1"/>
            <a:ext cx="12208476" cy="7117492"/>
          </a:xfrm>
          <a:prstGeom prst="rect">
            <a:avLst/>
          </a:prstGeom>
        </p:spPr>
      </p:pic>
    </p:spTree>
    <p:extLst>
      <p:ext uri="{BB962C8B-B14F-4D97-AF65-F5344CB8AC3E}">
        <p14:creationId xmlns:p14="http://schemas.microsoft.com/office/powerpoint/2010/main" val="4249482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1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t="12278" b="12722"/>
          <a:stretch/>
        </p:blipFill>
        <p:spPr>
          <a:xfrm>
            <a:off x="0" y="-10160"/>
            <a:ext cx="12192000" cy="6858000"/>
          </a:xfrm>
          <a:prstGeom prst="rect">
            <a:avLst/>
          </a:prstGeom>
        </p:spPr>
      </p:pic>
    </p:spTree>
    <p:extLst>
      <p:ext uri="{BB962C8B-B14F-4D97-AF65-F5344CB8AC3E}">
        <p14:creationId xmlns:p14="http://schemas.microsoft.com/office/powerpoint/2010/main" val="106252489"/>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7167" b="17612"/>
          <a:stretch/>
        </p:blipFill>
        <p:spPr>
          <a:xfrm>
            <a:off x="0" y="-20320"/>
            <a:ext cx="12192000" cy="6878320"/>
          </a:xfrm>
          <a:prstGeom prst="rect">
            <a:avLst/>
          </a:prstGeom>
        </p:spPr>
      </p:pic>
    </p:spTree>
    <p:extLst>
      <p:ext uri="{BB962C8B-B14F-4D97-AF65-F5344CB8AC3E}">
        <p14:creationId xmlns:p14="http://schemas.microsoft.com/office/powerpoint/2010/main" val="521816135"/>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709" y="889686"/>
            <a:ext cx="11887199" cy="5632311"/>
          </a:xfrm>
          <a:prstGeom prst="rect">
            <a:avLst/>
          </a:prstGeom>
          <a:noFill/>
        </p:spPr>
        <p:txBody>
          <a:bodyPr wrap="square" rtlCol="0">
            <a:spAutoFit/>
          </a:bodyPr>
          <a:lstStyle/>
          <a:p>
            <a:r>
              <a:rPr lang="en-US" sz="3000">
                <a:solidFill>
                  <a:schemeClr val="bg1">
                    <a:lumMod val="95000"/>
                  </a:schemeClr>
                </a:solidFill>
              </a:rPr>
              <a:t>You have </a:t>
            </a:r>
            <a:r>
              <a:rPr lang="en-US" sz="3000">
                <a:solidFill>
                  <a:srgbClr val="FFFF00"/>
                </a:solidFill>
              </a:rPr>
              <a:t>not</a:t>
            </a:r>
            <a:r>
              <a:rPr lang="en-US" sz="3000">
                <a:solidFill>
                  <a:schemeClr val="bg1">
                    <a:lumMod val="95000"/>
                  </a:schemeClr>
                </a:solidFill>
              </a:rPr>
              <a:t> come to </a:t>
            </a:r>
            <a:r>
              <a:rPr lang="en-US" sz="3000">
                <a:solidFill>
                  <a:srgbClr val="FFFF00"/>
                </a:solidFill>
              </a:rPr>
              <a:t>a mountain that can be touched and that is burning with fire</a:t>
            </a:r>
            <a:r>
              <a:rPr lang="en-US" sz="3000">
                <a:solidFill>
                  <a:schemeClr val="bg1">
                    <a:lumMod val="95000"/>
                  </a:schemeClr>
                </a:solidFill>
              </a:rPr>
              <a:t>; to darkness, gloom and storm; </a:t>
            </a:r>
            <a:r>
              <a:rPr lang="en-US" sz="3000" smtClean="0">
                <a:solidFill>
                  <a:schemeClr val="bg1">
                    <a:lumMod val="95000"/>
                  </a:schemeClr>
                </a:solidFill>
              </a:rPr>
              <a:t>to </a:t>
            </a:r>
            <a:r>
              <a:rPr lang="en-US" sz="3000">
                <a:solidFill>
                  <a:schemeClr val="bg1">
                    <a:lumMod val="95000"/>
                  </a:schemeClr>
                </a:solidFill>
              </a:rPr>
              <a:t>a trumpet blast or to such a voice speaking words that those who heard it begged that no further word be spoken to them, </a:t>
            </a:r>
            <a:r>
              <a:rPr lang="en-US" sz="3000" smtClean="0">
                <a:solidFill>
                  <a:schemeClr val="bg1">
                    <a:lumMod val="95000"/>
                  </a:schemeClr>
                </a:solidFill>
              </a:rPr>
              <a:t>because </a:t>
            </a:r>
            <a:r>
              <a:rPr lang="en-US" sz="3000">
                <a:solidFill>
                  <a:schemeClr val="bg1">
                    <a:lumMod val="95000"/>
                  </a:schemeClr>
                </a:solidFill>
              </a:rPr>
              <a:t>they could not bear what was commanded: “If even an animal touches the mountain, it must be stoned</a:t>
            </a:r>
            <a:r>
              <a:rPr lang="en-US" sz="3000" smtClean="0">
                <a:solidFill>
                  <a:schemeClr val="bg1">
                    <a:lumMod val="95000"/>
                  </a:schemeClr>
                </a:solidFill>
              </a:rPr>
              <a:t>.”</a:t>
            </a:r>
            <a:r>
              <a:rPr lang="en-US" sz="3000">
                <a:solidFill>
                  <a:schemeClr val="bg1">
                    <a:lumMod val="95000"/>
                  </a:schemeClr>
                </a:solidFill>
              </a:rPr>
              <a:t> </a:t>
            </a:r>
            <a:r>
              <a:rPr lang="en-US" sz="3000" smtClean="0">
                <a:solidFill>
                  <a:schemeClr val="bg1">
                    <a:lumMod val="95000"/>
                  </a:schemeClr>
                </a:solidFill>
              </a:rPr>
              <a:t>The </a:t>
            </a:r>
            <a:r>
              <a:rPr lang="en-US" sz="3000">
                <a:solidFill>
                  <a:schemeClr val="bg1">
                    <a:lumMod val="95000"/>
                  </a:schemeClr>
                </a:solidFill>
              </a:rPr>
              <a:t>sight was so terrifying that Moses said, “I am trembling with fear</a:t>
            </a:r>
            <a:r>
              <a:rPr lang="en-US" sz="3000" smtClean="0">
                <a:solidFill>
                  <a:schemeClr val="bg1">
                    <a:lumMod val="95000"/>
                  </a:schemeClr>
                </a:solidFill>
              </a:rPr>
              <a:t>.” </a:t>
            </a:r>
            <a:r>
              <a:rPr lang="en-US" sz="3000" smtClean="0"/>
              <a:t>But </a:t>
            </a:r>
            <a:r>
              <a:rPr lang="en-US" sz="3000"/>
              <a:t>you have come to Mount Zion, to the heavenly Jerusalem, the city of the living God. You have come to thousands upon thousands of angels in joyful assembly</a:t>
            </a:r>
            <a:r>
              <a:rPr lang="en-US" sz="3000" smtClean="0"/>
              <a:t>, </a:t>
            </a:r>
            <a:r>
              <a:rPr lang="en-US" sz="3000"/>
              <a:t>to the church of the firstborn, whose names are written in heaven. You have come to God, the judge of all men, to the spirits of righteous men made perfect</a:t>
            </a:r>
            <a:r>
              <a:rPr lang="en-US" sz="3000" smtClean="0"/>
              <a:t>, </a:t>
            </a:r>
            <a:r>
              <a:rPr lang="en-US" sz="3000"/>
              <a:t>to Jesus the mediator of a new covenant, and to the sprinkled blood that speaks a better word than the blood of Abel</a:t>
            </a:r>
            <a:r>
              <a:rPr lang="en-US" sz="3000" smtClean="0"/>
              <a:t>.</a:t>
            </a:r>
            <a:endParaRPr lang="en-US" sz="3000"/>
          </a:p>
        </p:txBody>
      </p:sp>
      <p:sp>
        <p:nvSpPr>
          <p:cNvPr id="3" name="TextBox 2"/>
          <p:cNvSpPr txBox="1"/>
          <p:nvPr/>
        </p:nvSpPr>
        <p:spPr>
          <a:xfrm>
            <a:off x="3694670" y="210065"/>
            <a:ext cx="3984489" cy="707886"/>
          </a:xfrm>
          <a:prstGeom prst="rect">
            <a:avLst/>
          </a:prstGeom>
          <a:noFill/>
        </p:spPr>
        <p:txBody>
          <a:bodyPr wrap="none" rtlCol="0">
            <a:spAutoFit/>
          </a:bodyPr>
          <a:lstStyle/>
          <a:p>
            <a:r>
              <a:rPr lang="en-US" sz="4000" smtClean="0">
                <a:solidFill>
                  <a:schemeClr val="bg1">
                    <a:lumMod val="95000"/>
                  </a:schemeClr>
                </a:solidFill>
              </a:rPr>
              <a:t>Hebrews 12:18-24</a:t>
            </a:r>
            <a:endParaRPr lang="en-US" sz="4000">
              <a:solidFill>
                <a:schemeClr val="bg1">
                  <a:lumMod val="95000"/>
                </a:schemeClr>
              </a:solidFill>
            </a:endParaRPr>
          </a:p>
        </p:txBody>
      </p:sp>
    </p:spTree>
    <p:extLst>
      <p:ext uri="{BB962C8B-B14F-4D97-AF65-F5344CB8AC3E}">
        <p14:creationId xmlns:p14="http://schemas.microsoft.com/office/powerpoint/2010/main" val="3709840471"/>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709" y="889686"/>
            <a:ext cx="11887199" cy="5632311"/>
          </a:xfrm>
          <a:prstGeom prst="rect">
            <a:avLst/>
          </a:prstGeom>
          <a:noFill/>
        </p:spPr>
        <p:txBody>
          <a:bodyPr wrap="square" rtlCol="0">
            <a:spAutoFit/>
          </a:bodyPr>
          <a:lstStyle/>
          <a:p>
            <a:r>
              <a:rPr lang="en-US" sz="3000">
                <a:solidFill>
                  <a:schemeClr val="bg1">
                    <a:lumMod val="95000"/>
                  </a:schemeClr>
                </a:solidFill>
              </a:rPr>
              <a:t>You have not come to a mountain that can be touched and that is burning with fire; to darkness, gloom and storm; </a:t>
            </a:r>
            <a:r>
              <a:rPr lang="en-US" sz="3000" smtClean="0">
                <a:solidFill>
                  <a:schemeClr val="bg1">
                    <a:lumMod val="95000"/>
                  </a:schemeClr>
                </a:solidFill>
              </a:rPr>
              <a:t>to </a:t>
            </a:r>
            <a:r>
              <a:rPr lang="en-US" sz="3000">
                <a:solidFill>
                  <a:schemeClr val="bg1">
                    <a:lumMod val="95000"/>
                  </a:schemeClr>
                </a:solidFill>
              </a:rPr>
              <a:t>a trumpet blast or to such a voice speaking words that those who heard it begged that no further word be spoken to them, </a:t>
            </a:r>
            <a:r>
              <a:rPr lang="en-US" sz="3000" smtClean="0">
                <a:solidFill>
                  <a:schemeClr val="bg1">
                    <a:lumMod val="95000"/>
                  </a:schemeClr>
                </a:solidFill>
              </a:rPr>
              <a:t>because </a:t>
            </a:r>
            <a:r>
              <a:rPr lang="en-US" sz="3000">
                <a:solidFill>
                  <a:schemeClr val="bg1">
                    <a:lumMod val="95000"/>
                  </a:schemeClr>
                </a:solidFill>
              </a:rPr>
              <a:t>they could not bear what was commanded: “If even an animal touches the mountain, it must be stoned</a:t>
            </a:r>
            <a:r>
              <a:rPr lang="en-US" sz="3000" smtClean="0">
                <a:solidFill>
                  <a:schemeClr val="bg1">
                    <a:lumMod val="95000"/>
                  </a:schemeClr>
                </a:solidFill>
              </a:rPr>
              <a:t>.”</a:t>
            </a:r>
            <a:r>
              <a:rPr lang="en-US" sz="3000">
                <a:solidFill>
                  <a:schemeClr val="bg1">
                    <a:lumMod val="95000"/>
                  </a:schemeClr>
                </a:solidFill>
              </a:rPr>
              <a:t> </a:t>
            </a:r>
            <a:r>
              <a:rPr lang="en-US" sz="3000" smtClean="0">
                <a:solidFill>
                  <a:schemeClr val="bg1">
                    <a:lumMod val="95000"/>
                  </a:schemeClr>
                </a:solidFill>
              </a:rPr>
              <a:t>The </a:t>
            </a:r>
            <a:r>
              <a:rPr lang="en-US" sz="3000">
                <a:solidFill>
                  <a:schemeClr val="bg1">
                    <a:lumMod val="95000"/>
                  </a:schemeClr>
                </a:solidFill>
              </a:rPr>
              <a:t>sight was so terrifying that Moses said, “I am trembling with fear</a:t>
            </a:r>
            <a:r>
              <a:rPr lang="en-US" sz="3000" smtClean="0">
                <a:solidFill>
                  <a:schemeClr val="bg1">
                    <a:lumMod val="95000"/>
                  </a:schemeClr>
                </a:solidFill>
              </a:rPr>
              <a:t>.” </a:t>
            </a:r>
            <a:r>
              <a:rPr lang="en-US" sz="3000" smtClean="0">
                <a:solidFill>
                  <a:srgbClr val="FFFF00"/>
                </a:solidFill>
              </a:rPr>
              <a:t>But </a:t>
            </a:r>
            <a:r>
              <a:rPr lang="en-US" sz="3000">
                <a:solidFill>
                  <a:srgbClr val="FFFF00"/>
                </a:solidFill>
              </a:rPr>
              <a:t>you have come to Mount Zion</a:t>
            </a:r>
            <a:r>
              <a:rPr lang="en-US" sz="3000">
                <a:solidFill>
                  <a:schemeClr val="bg1">
                    <a:lumMod val="95000"/>
                  </a:schemeClr>
                </a:solidFill>
              </a:rPr>
              <a:t>, to </a:t>
            </a:r>
            <a:r>
              <a:rPr lang="en-US" sz="3000">
                <a:solidFill>
                  <a:srgbClr val="FFFF00"/>
                </a:solidFill>
              </a:rPr>
              <a:t>the heavenly Jerusalem</a:t>
            </a:r>
            <a:r>
              <a:rPr lang="en-US" sz="3000">
                <a:solidFill>
                  <a:schemeClr val="bg1">
                    <a:lumMod val="95000"/>
                  </a:schemeClr>
                </a:solidFill>
              </a:rPr>
              <a:t>,</a:t>
            </a:r>
            <a:r>
              <a:rPr lang="en-US" sz="3000">
                <a:solidFill>
                  <a:srgbClr val="FFFF00"/>
                </a:solidFill>
              </a:rPr>
              <a:t> the city of the living God</a:t>
            </a:r>
            <a:r>
              <a:rPr lang="en-US" sz="3000">
                <a:solidFill>
                  <a:schemeClr val="bg1">
                    <a:lumMod val="95000"/>
                  </a:schemeClr>
                </a:solidFill>
              </a:rPr>
              <a:t>. You have come to thousands upon thousands of angels in joyful assembly</a:t>
            </a:r>
            <a:r>
              <a:rPr lang="en-US" sz="3000" smtClean="0">
                <a:solidFill>
                  <a:schemeClr val="bg1">
                    <a:lumMod val="95000"/>
                  </a:schemeClr>
                </a:solidFill>
              </a:rPr>
              <a:t>, </a:t>
            </a:r>
            <a:r>
              <a:rPr lang="en-US" sz="3000">
                <a:solidFill>
                  <a:schemeClr val="bg1">
                    <a:lumMod val="95000"/>
                  </a:schemeClr>
                </a:solidFill>
              </a:rPr>
              <a:t>to the church of the firstborn, whose names are written in heaven. </a:t>
            </a:r>
            <a:r>
              <a:rPr lang="en-US" sz="3000">
                <a:solidFill>
                  <a:srgbClr val="FFFF00"/>
                </a:solidFill>
              </a:rPr>
              <a:t>You have come to God</a:t>
            </a:r>
            <a:r>
              <a:rPr lang="en-US" sz="3000">
                <a:solidFill>
                  <a:schemeClr val="bg1">
                    <a:lumMod val="95000"/>
                  </a:schemeClr>
                </a:solidFill>
              </a:rPr>
              <a:t>, the judge of all men, to the spirits of righteous men made perfect</a:t>
            </a:r>
            <a:r>
              <a:rPr lang="en-US" sz="3000" smtClean="0">
                <a:solidFill>
                  <a:schemeClr val="bg1">
                    <a:lumMod val="95000"/>
                  </a:schemeClr>
                </a:solidFill>
              </a:rPr>
              <a:t>, </a:t>
            </a:r>
            <a:r>
              <a:rPr lang="en-US" sz="3000">
                <a:solidFill>
                  <a:schemeClr val="bg1">
                    <a:lumMod val="95000"/>
                  </a:schemeClr>
                </a:solidFill>
              </a:rPr>
              <a:t>to Jesus the mediator of a new covenant, and to the sprinkled blood that speaks a better word than the blood of Abel</a:t>
            </a:r>
            <a:r>
              <a:rPr lang="en-US" sz="3000" smtClean="0">
                <a:solidFill>
                  <a:schemeClr val="bg1">
                    <a:lumMod val="95000"/>
                  </a:schemeClr>
                </a:solidFill>
              </a:rPr>
              <a:t>.</a:t>
            </a:r>
            <a:endParaRPr lang="en-US" sz="3000">
              <a:solidFill>
                <a:schemeClr val="bg1">
                  <a:lumMod val="95000"/>
                </a:schemeClr>
              </a:solidFill>
            </a:endParaRPr>
          </a:p>
        </p:txBody>
      </p:sp>
      <p:sp>
        <p:nvSpPr>
          <p:cNvPr id="3" name="TextBox 2"/>
          <p:cNvSpPr txBox="1"/>
          <p:nvPr/>
        </p:nvSpPr>
        <p:spPr>
          <a:xfrm>
            <a:off x="3694670" y="210065"/>
            <a:ext cx="3984489" cy="707886"/>
          </a:xfrm>
          <a:prstGeom prst="rect">
            <a:avLst/>
          </a:prstGeom>
          <a:noFill/>
        </p:spPr>
        <p:txBody>
          <a:bodyPr wrap="none" rtlCol="0">
            <a:spAutoFit/>
          </a:bodyPr>
          <a:lstStyle/>
          <a:p>
            <a:r>
              <a:rPr lang="en-US" sz="4000" smtClean="0">
                <a:solidFill>
                  <a:schemeClr val="bg1">
                    <a:lumMod val="95000"/>
                  </a:schemeClr>
                </a:solidFill>
              </a:rPr>
              <a:t>Hebrews 12:18-24</a:t>
            </a:r>
            <a:endParaRPr lang="en-US" sz="4000">
              <a:solidFill>
                <a:schemeClr val="bg1">
                  <a:lumMod val="95000"/>
                </a:schemeClr>
              </a:solidFill>
            </a:endParaRPr>
          </a:p>
        </p:txBody>
      </p:sp>
    </p:spTree>
    <p:extLst>
      <p:ext uri="{BB962C8B-B14F-4D97-AF65-F5344CB8AC3E}">
        <p14:creationId xmlns:p14="http://schemas.microsoft.com/office/powerpoint/2010/main" val="400504680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TM02900771[[fn=Slice]]</Template>
  <TotalTime>10863</TotalTime>
  <Words>2983</Words>
  <Application>Microsoft Office PowerPoint</Application>
  <PresentationFormat>Widescreen</PresentationFormat>
  <Paragraphs>221</Paragraphs>
  <Slides>130</Slides>
  <Notes>44</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130</vt:i4>
      </vt:variant>
    </vt:vector>
  </HeadingPairs>
  <TitlesOfParts>
    <vt:vector size="135" baseType="lpstr">
      <vt:lpstr>Arial</vt:lpstr>
      <vt:lpstr>Calibri</vt:lpstr>
      <vt:lpstr>Calibri Light</vt:lpstr>
      <vt:lpstr>Office Theme</vt:lpstr>
      <vt:lpstr>Document</vt:lpstr>
      <vt:lpstr>High Places of the Holy Land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High Places of the Holy Land</vt:lpstr>
      <vt:lpstr>High Places of the Holy Land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High Places of the Holy Land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High Places of the Holy Land</dc:title>
  <dc:creator>David Frank</dc:creator>
  <cp:lastModifiedBy>David Frank</cp:lastModifiedBy>
  <cp:revision>153</cp:revision>
  <cp:lastPrinted>2019-03-20T18:31:13Z</cp:lastPrinted>
  <dcterms:created xsi:type="dcterms:W3CDTF">2017-01-29T04:31:20Z</dcterms:created>
  <dcterms:modified xsi:type="dcterms:W3CDTF">2019-04-11T18:15:01Z</dcterms:modified>
</cp:coreProperties>
</file>