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61" r:id="rId4"/>
    <p:sldId id="262" r:id="rId5"/>
    <p:sldId id="263" r:id="rId6"/>
    <p:sldId id="259" r:id="rId7"/>
    <p:sldId id="264" r:id="rId8"/>
    <p:sldId id="265" r:id="rId9"/>
    <p:sldId id="266" r:id="rId10"/>
    <p:sldId id="267" r:id="rId11"/>
    <p:sldId id="268" r:id="rId12"/>
    <p:sldId id="269" r:id="rId13"/>
    <p:sldId id="270" r:id="rId14"/>
    <p:sldId id="271" r:id="rId15"/>
    <p:sldId id="272" r:id="rId16"/>
    <p:sldId id="273" r:id="rId17"/>
    <p:sldId id="258" r:id="rId18"/>
    <p:sldId id="276" r:id="rId19"/>
    <p:sldId id="277" r:id="rId20"/>
    <p:sldId id="275" r:id="rId21"/>
    <p:sldId id="274" r:id="rId22"/>
    <p:sldId id="278" r:id="rId23"/>
    <p:sldId id="279" r:id="rId24"/>
    <p:sldId id="280" r:id="rId25"/>
    <p:sldId id="281" r:id="rId26"/>
    <p:sldId id="25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3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5765E5-654C-4918-BC8D-CA519C50E2AE}" type="datetimeFigureOut">
              <a:rPr lang="en-US" smtClean="0"/>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5765E5-654C-4918-BC8D-CA519C50E2AE}" type="datetimeFigureOut">
              <a:rPr lang="en-US" smtClean="0"/>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5765E5-654C-4918-BC8D-CA519C50E2AE}" type="datetimeFigureOut">
              <a:rPr lang="en-US" smtClean="0"/>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5765E5-654C-4918-BC8D-CA519C50E2AE}" type="datetimeFigureOut">
              <a:rPr lang="en-US" smtClean="0"/>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5765E5-654C-4918-BC8D-CA519C50E2AE}" type="datetimeFigureOut">
              <a:rPr lang="en-US" smtClean="0"/>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5765E5-654C-4918-BC8D-CA519C50E2AE}" type="datetimeFigureOut">
              <a:rPr lang="en-US" smtClean="0"/>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5765E5-654C-4918-BC8D-CA519C50E2AE}" type="datetimeFigureOut">
              <a:rPr lang="en-US" smtClean="0"/>
              <a:t>7/31/2012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5765E5-654C-4918-BC8D-CA519C50E2AE}" type="datetimeFigureOut">
              <a:rPr lang="en-US" smtClean="0"/>
              <a:t>7/31/2012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765E5-654C-4918-BC8D-CA519C50E2AE}" type="datetimeFigureOut">
              <a:rPr lang="en-US" smtClean="0"/>
              <a:t>7/31/2012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5765E5-654C-4918-BC8D-CA519C50E2AE}" type="datetimeFigureOut">
              <a:rPr lang="en-US" smtClean="0"/>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5765E5-654C-4918-BC8D-CA519C50E2AE}" type="datetimeFigureOut">
              <a:rPr lang="en-US" smtClean="0"/>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80A4B-1809-4B63-B309-A534D25E069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5765E5-654C-4918-BC8D-CA519C50E2AE}" type="datetimeFigureOut">
              <a:rPr lang="en-US" smtClean="0"/>
              <a:t>7/31/2012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F80A4B-1809-4B63-B309-A534D25E069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Users\FrankD\Documents\Di_Root_Ooman.mp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9038"/>
            <a:ext cx="8229600" cy="1935162"/>
          </a:xfrm>
        </p:spPr>
        <p:txBody>
          <a:bodyPr>
            <a:normAutofit/>
          </a:bodyPr>
          <a:lstStyle/>
          <a:p>
            <a:r>
              <a:rPr lang="en-US" smtClean="0"/>
              <a:t>Discourse Analysis</a:t>
            </a:r>
            <a:br>
              <a:rPr lang="en-US" smtClean="0"/>
            </a:br>
            <a:r>
              <a:rPr lang="en-US" smtClean="0"/>
              <a:t>of Gullah Texts</a:t>
            </a:r>
            <a:endParaRPr lang="en-US"/>
          </a:p>
        </p:txBody>
      </p:sp>
      <p:sp>
        <p:nvSpPr>
          <p:cNvPr id="3" name="Content Placeholder 2"/>
          <p:cNvSpPr>
            <a:spLocks noGrp="1"/>
          </p:cNvSpPr>
          <p:nvPr>
            <p:ph idx="1"/>
          </p:nvPr>
        </p:nvSpPr>
        <p:spPr>
          <a:xfrm>
            <a:off x="457200" y="2971800"/>
            <a:ext cx="8229600" cy="3154363"/>
          </a:xfrm>
        </p:spPr>
        <p:txBody>
          <a:bodyPr>
            <a:normAutofit/>
          </a:bodyPr>
          <a:lstStyle/>
          <a:p>
            <a:pPr algn="ctr">
              <a:buNone/>
            </a:pPr>
            <a:r>
              <a:rPr lang="en-US" sz="2400" smtClean="0"/>
              <a:t>David Frank</a:t>
            </a:r>
          </a:p>
          <a:p>
            <a:pPr algn="ctr">
              <a:buNone/>
            </a:pPr>
            <a:r>
              <a:rPr lang="en-US" sz="2400" smtClean="0"/>
              <a:t>SIL International</a:t>
            </a:r>
            <a:endParaRPr lang="en-US"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Is paat ob it een Gullah an paat ob it not. Dis happen een Coosawhatchee. It has to do wi witchcraft as well. Okay?</a:t>
            </a:r>
          </a:p>
          <a:p>
            <a:pPr marL="0" indent="182880">
              <a:spcBef>
                <a:spcPts val="0"/>
              </a:spcBef>
              <a:spcAft>
                <a:spcPts val="1200"/>
              </a:spcAft>
              <a:buNone/>
            </a:pPr>
            <a:r>
              <a:rPr lang="en-US" sz="1600"/>
              <a:t>Mista Jim—I’m not gonna say lass name, okay?—had a faam nex to Miss Rachel house. Di hog git out. </a:t>
            </a:r>
            <a:r>
              <a:rPr lang="en-US" sz="1600">
                <a:solidFill>
                  <a:srgbClr val="FF0000"/>
                </a:solidFill>
              </a:rPr>
              <a:t>So</a:t>
            </a:r>
            <a:r>
              <a:rPr lang="en-US" sz="1600"/>
              <a:t>, Mista Jim raisin cain, tellin dem chirren dey betta come git dey hog. </a:t>
            </a:r>
            <a:r>
              <a:rPr lang="en-US" sz="1600">
                <a:solidFill>
                  <a:srgbClr val="FF0000"/>
                </a:solidFill>
              </a:rPr>
              <a:t>So</a:t>
            </a:r>
            <a:r>
              <a:rPr lang="en-US" sz="1600"/>
              <a:t> Miss Rachel sen dem boys oba deh ta git di hog. </a:t>
            </a:r>
          </a:p>
          <a:p>
            <a:pPr marL="0" indent="182880">
              <a:spcBef>
                <a:spcPts val="0"/>
              </a:spcBef>
              <a:spcAft>
                <a:spcPts val="1200"/>
              </a:spcAft>
              <a:buNone/>
            </a:pPr>
            <a:r>
              <a:rPr lang="en-US" sz="1600"/>
              <a:t>Mista Jim raise cain an kick one a di boys. </a:t>
            </a:r>
            <a:r>
              <a:rPr lang="en-US" sz="1600">
                <a:solidFill>
                  <a:srgbClr val="FF0000"/>
                </a:solidFill>
              </a:rPr>
              <a:t>So </a:t>
            </a:r>
            <a:r>
              <a:rPr lang="en-US" sz="1600"/>
              <a:t>Miss Rachel went an ask um, “Jim, I know di hog hab git out, an, uh, I wahn know, I sen dem chirren oba deh fa git um, an you kick my boy.” Say,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t>Say, “Fo sundown dis ebenin ya fa tek ax fa cut um off.” [[laughter]]</a:t>
            </a:r>
          </a:p>
          <a:p>
            <a:pPr marL="0" indent="182880">
              <a:spcBef>
                <a:spcPts val="0"/>
              </a:spcBef>
              <a:spcAft>
                <a:spcPts val="1200"/>
              </a:spcAft>
              <a:buNone/>
            </a:pPr>
            <a:r>
              <a:rPr lang="en-US" sz="1600"/>
              <a:t>Sure enough, Jim cut his foot off with the ax. Now dis was di root ooman. You dohn fool wi di root ooman.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Is paat ob it een Gullah an paat ob it not. Dis happen een Coosawhatchee. It has to do wi witchcraft as well. Okay?</a:t>
            </a:r>
          </a:p>
          <a:p>
            <a:pPr marL="0" indent="182880">
              <a:spcBef>
                <a:spcPts val="0"/>
              </a:spcBef>
              <a:spcAft>
                <a:spcPts val="1200"/>
              </a:spcAft>
              <a:buNone/>
            </a:pPr>
            <a:r>
              <a:rPr lang="en-US" sz="1600"/>
              <a:t>Mista Jim—I’m not gonna say lass name, okay?—had a faam nex to Miss Rachel house. Di hog git out. So, Mista Jim raisin cain, tellin dem chirren dey betta come git dey hog. So Miss Rachel sen dem boys oba deh ta git di hog. </a:t>
            </a:r>
          </a:p>
          <a:p>
            <a:pPr marL="0" indent="182880">
              <a:spcBef>
                <a:spcPts val="0"/>
              </a:spcBef>
              <a:spcAft>
                <a:spcPts val="1200"/>
              </a:spcAft>
              <a:buNone/>
            </a:pPr>
            <a:r>
              <a:rPr lang="en-US" sz="1600"/>
              <a:t>Mista Jim raise cain an kick one a di boys. So Miss Rachel went an ask um, </a:t>
            </a:r>
            <a:r>
              <a:rPr lang="en-US" sz="1600" i="1">
                <a:solidFill>
                  <a:srgbClr val="FF0000"/>
                </a:solidFill>
              </a:rPr>
              <a:t>“Jim, I know di hog hab git out, an, uh, I wahn know, I sen dem chirren oba deh fa git um, an you kick my boy.” </a:t>
            </a:r>
            <a:r>
              <a:rPr lang="en-US" sz="1600"/>
              <a:t>Say, </a:t>
            </a:r>
            <a:r>
              <a:rPr lang="en-US" sz="1600" i="1">
                <a:solidFill>
                  <a:srgbClr val="FF0000"/>
                </a:solidFill>
              </a:rPr>
              <a:t>“Mista Jim, weh you foot you kick dat boy wid?”</a:t>
            </a:r>
          </a:p>
          <a:p>
            <a:pPr marL="0" indent="182880">
              <a:spcBef>
                <a:spcPts val="0"/>
              </a:spcBef>
              <a:spcAft>
                <a:spcPts val="1200"/>
              </a:spcAft>
              <a:buNone/>
            </a:pPr>
            <a:r>
              <a:rPr lang="en-US" sz="1600" i="1">
                <a:solidFill>
                  <a:srgbClr val="FF0000"/>
                </a:solidFill>
              </a:rPr>
              <a:t>“Dis foot right yeh.”</a:t>
            </a:r>
          </a:p>
          <a:p>
            <a:pPr marL="0" indent="182880">
              <a:spcBef>
                <a:spcPts val="0"/>
              </a:spcBef>
              <a:spcAft>
                <a:spcPts val="1200"/>
              </a:spcAft>
              <a:buNone/>
            </a:pPr>
            <a:r>
              <a:rPr lang="en-US" sz="1600"/>
              <a:t>Say, “Fo sundown dis ebenin ya fa tek ax fa cut um off.” [[laughter]]</a:t>
            </a:r>
          </a:p>
          <a:p>
            <a:pPr marL="0" indent="182880">
              <a:spcBef>
                <a:spcPts val="0"/>
              </a:spcBef>
              <a:spcAft>
                <a:spcPts val="1200"/>
              </a:spcAft>
              <a:buNone/>
            </a:pPr>
            <a:r>
              <a:rPr lang="en-US" sz="1600"/>
              <a:t>Sure enough, Jim cut his foot off with the ax. Now dis was di root ooman. You dohn fool wi di root ooman.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Is paat ob it een Gullah an paat ob it not. Dis happen een Coosawhatchee. It has to do wi witchcraft as well. Okay?</a:t>
            </a:r>
          </a:p>
          <a:p>
            <a:pPr marL="0" indent="182880">
              <a:spcBef>
                <a:spcPts val="0"/>
              </a:spcBef>
              <a:spcAft>
                <a:spcPts val="1200"/>
              </a:spcAft>
              <a:buNone/>
            </a:pPr>
            <a:r>
              <a:rPr lang="en-US" sz="1600"/>
              <a:t>Mista Jim—I’m not gonna say lass name, okay?—had a faam nex to Miss Rachel house. Di hog git out. So, Mista Jim raisin cain, tellin dem chirren dey betta come git dey hog. So Miss Rachel sen dem boys oba deh ta git di hog. </a:t>
            </a:r>
          </a:p>
          <a:p>
            <a:pPr marL="0" indent="182880">
              <a:spcBef>
                <a:spcPts val="0"/>
              </a:spcBef>
              <a:spcAft>
                <a:spcPts val="1200"/>
              </a:spcAft>
              <a:buNone/>
            </a:pPr>
            <a:r>
              <a:rPr lang="en-US" sz="1600"/>
              <a:t>Mista Jim raise cain an kick one a di boys. So Miss Rachel went an ask um, “Jim, I know di hog hab git out, an, uh, I wahn know, I sen dem chirren oba deh fa git um, an you kick my boy.” Say,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solidFill>
                  <a:srgbClr val="FF0000"/>
                </a:solidFill>
              </a:rPr>
              <a:t>Say, </a:t>
            </a:r>
            <a:r>
              <a:rPr lang="en-US" sz="1600" i="1">
                <a:solidFill>
                  <a:srgbClr val="FF0000"/>
                </a:solidFill>
              </a:rPr>
              <a:t>“Fo sundown dis ebenin ya fa tek ax fa cut um off.” </a:t>
            </a:r>
            <a:r>
              <a:rPr lang="en-US" sz="1600">
                <a:solidFill>
                  <a:srgbClr val="FF0000"/>
                </a:solidFill>
              </a:rPr>
              <a:t>[[laughter]]</a:t>
            </a:r>
          </a:p>
          <a:p>
            <a:pPr marL="0" indent="182880">
              <a:spcBef>
                <a:spcPts val="0"/>
              </a:spcBef>
              <a:spcAft>
                <a:spcPts val="1200"/>
              </a:spcAft>
              <a:buNone/>
            </a:pPr>
            <a:r>
              <a:rPr lang="en-US" sz="1600">
                <a:solidFill>
                  <a:srgbClr val="FF0000"/>
                </a:solidFill>
              </a:rPr>
              <a:t>Sure enough, Jim cut his foot off with the ax. </a:t>
            </a:r>
            <a:r>
              <a:rPr lang="en-US" sz="1600"/>
              <a:t>Now dis was di root ooman. You dohn fool wi di root ooman.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Is paat ob it een Gullah an paat ob it not. Dis happen een Coosawhatchee. It has to do wi witchcraft as well. Okay?</a:t>
            </a:r>
          </a:p>
          <a:p>
            <a:pPr marL="0" indent="182880">
              <a:spcBef>
                <a:spcPts val="0"/>
              </a:spcBef>
              <a:spcAft>
                <a:spcPts val="1200"/>
              </a:spcAft>
              <a:buNone/>
            </a:pPr>
            <a:r>
              <a:rPr lang="en-US" sz="1600"/>
              <a:t>Mista Jim—I’m not gonna say lass name, okay?—had a faam nex to Miss Rachel house. Di hog git out. So, Mista Jim raisin cain, tellin dem chirren dey betta come git dey hog. So Miss Rachel sen dem boys oba deh ta git di hog. </a:t>
            </a:r>
          </a:p>
          <a:p>
            <a:pPr marL="0" indent="182880">
              <a:spcBef>
                <a:spcPts val="0"/>
              </a:spcBef>
              <a:spcAft>
                <a:spcPts val="1200"/>
              </a:spcAft>
              <a:buNone/>
            </a:pPr>
            <a:r>
              <a:rPr lang="en-US" sz="1600"/>
              <a:t>Mista Jim raise cain an kick one a di boys. So Miss Rachel went an ask um, “Jim, I know di hog hab git out, an, uh, I wahn know, I sen dem chirren oba deh fa git um, an you kick my boy.” Say,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t>Say, “Fo sundown dis ebenin ya fa tek ax fa cut um off.” [[laughter]]</a:t>
            </a:r>
          </a:p>
          <a:p>
            <a:pPr marL="0" indent="182880">
              <a:spcBef>
                <a:spcPts val="0"/>
              </a:spcBef>
              <a:spcAft>
                <a:spcPts val="1200"/>
              </a:spcAft>
              <a:buNone/>
            </a:pPr>
            <a:r>
              <a:rPr lang="en-US" sz="1600"/>
              <a:t>Sure enough, Jim cut his foot off with the ax. </a:t>
            </a:r>
            <a:r>
              <a:rPr lang="en-US" sz="1600">
                <a:solidFill>
                  <a:srgbClr val="FF0000"/>
                </a:solidFill>
              </a:rPr>
              <a:t>Now dis was di root ooman. </a:t>
            </a:r>
            <a:r>
              <a:rPr lang="en-US" sz="1600"/>
              <a:t>You dohn fool wi di root ooman.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Is paat ob it een Gullah an paat ob it not. Dis happen een Coosawhatchee. It has to do wi witchcraft as well. Okay?</a:t>
            </a:r>
          </a:p>
          <a:p>
            <a:pPr marL="0" indent="182880">
              <a:spcBef>
                <a:spcPts val="0"/>
              </a:spcBef>
              <a:spcAft>
                <a:spcPts val="1200"/>
              </a:spcAft>
              <a:buNone/>
            </a:pPr>
            <a:r>
              <a:rPr lang="en-US" sz="1600"/>
              <a:t>Mista Jim—I’m not gonna say lass name, okay?—had a faam nex to Miss Rachel house. Di hog git out. So, Mista Jim raisin cain, tellin dem chirren dey betta come git dey hog. So Miss Rachel sen dem boys oba deh ta git di hog. </a:t>
            </a:r>
          </a:p>
          <a:p>
            <a:pPr marL="0" indent="182880">
              <a:spcBef>
                <a:spcPts val="0"/>
              </a:spcBef>
              <a:spcAft>
                <a:spcPts val="1200"/>
              </a:spcAft>
              <a:buNone/>
            </a:pPr>
            <a:r>
              <a:rPr lang="en-US" sz="1600"/>
              <a:t>Mista Jim raise cain an kick one a di boys. So Miss Rachel went an ask um, “Jim, I know di hog hab git out, an, uh, I wahn know, I sen dem chirren oba deh fa git um, an you kick my boy.” Say,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t>Say, “Fo sundown dis ebenin ya fa tek ax fa cut um off.” [[laughter]]</a:t>
            </a:r>
          </a:p>
          <a:p>
            <a:pPr marL="0" indent="182880">
              <a:spcBef>
                <a:spcPts val="0"/>
              </a:spcBef>
              <a:spcAft>
                <a:spcPts val="1200"/>
              </a:spcAft>
              <a:buNone/>
            </a:pPr>
            <a:r>
              <a:rPr lang="en-US" sz="1600"/>
              <a:t>Sure enough, Jim cut his foot off with the ax. Now dis was di root ooman. </a:t>
            </a:r>
            <a:r>
              <a:rPr lang="en-US" sz="1600">
                <a:solidFill>
                  <a:srgbClr val="FF0000"/>
                </a:solidFill>
              </a:rPr>
              <a:t>You dohn fool wi di root ooman.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Is paat ob it een Gullah an paat ob it not. Dis happen een Coosawhatchee. It has to do wi witchcraft as well. Okay?</a:t>
            </a:r>
          </a:p>
          <a:p>
            <a:pPr marL="0" indent="182880">
              <a:spcBef>
                <a:spcPts val="0"/>
              </a:spcBef>
              <a:spcAft>
                <a:spcPts val="1200"/>
              </a:spcAft>
              <a:buNone/>
            </a:pPr>
            <a:r>
              <a:rPr lang="en-US" sz="1600"/>
              <a:t>Mista Jim—I’m not gonna say lass name, okay?—had a faam nex to Miss Rachel house. Di hog </a:t>
            </a:r>
            <a:r>
              <a:rPr lang="en-US" sz="1600">
                <a:solidFill>
                  <a:srgbClr val="FF0000"/>
                </a:solidFill>
              </a:rPr>
              <a:t>git out</a:t>
            </a:r>
            <a:r>
              <a:rPr lang="en-US" sz="1600"/>
              <a:t>. So, Mista Jim raisin cain, tellin dem chirren dey betta come git dey hog. So Miss Rachel </a:t>
            </a:r>
            <a:r>
              <a:rPr lang="en-US" sz="1600">
                <a:solidFill>
                  <a:srgbClr val="FF0000"/>
                </a:solidFill>
              </a:rPr>
              <a:t>sen</a:t>
            </a:r>
            <a:r>
              <a:rPr lang="en-US" sz="1600"/>
              <a:t> dem boys oba deh ta git di hog. </a:t>
            </a:r>
          </a:p>
          <a:p>
            <a:pPr marL="0" indent="182880">
              <a:spcBef>
                <a:spcPts val="0"/>
              </a:spcBef>
              <a:spcAft>
                <a:spcPts val="1200"/>
              </a:spcAft>
              <a:buNone/>
            </a:pPr>
            <a:r>
              <a:rPr lang="en-US" sz="1600"/>
              <a:t>Mista Jim </a:t>
            </a:r>
            <a:r>
              <a:rPr lang="en-US" sz="1600">
                <a:solidFill>
                  <a:srgbClr val="FF0000"/>
                </a:solidFill>
              </a:rPr>
              <a:t>raise cain </a:t>
            </a:r>
            <a:r>
              <a:rPr lang="en-US" sz="1600"/>
              <a:t>an </a:t>
            </a:r>
            <a:r>
              <a:rPr lang="en-US" sz="1600">
                <a:solidFill>
                  <a:srgbClr val="FF0000"/>
                </a:solidFill>
              </a:rPr>
              <a:t>kick</a:t>
            </a:r>
            <a:r>
              <a:rPr lang="en-US" sz="1600"/>
              <a:t> one a di boys. So Miss Rachel </a:t>
            </a:r>
            <a:r>
              <a:rPr lang="en-US" sz="1600">
                <a:solidFill>
                  <a:srgbClr val="FF0000"/>
                </a:solidFill>
              </a:rPr>
              <a:t>went</a:t>
            </a:r>
            <a:r>
              <a:rPr lang="en-US" sz="1600"/>
              <a:t> an </a:t>
            </a:r>
            <a:r>
              <a:rPr lang="en-US" sz="1600">
                <a:solidFill>
                  <a:srgbClr val="FF0000"/>
                </a:solidFill>
              </a:rPr>
              <a:t>ask</a:t>
            </a:r>
            <a:r>
              <a:rPr lang="en-US" sz="1600"/>
              <a:t> um, “Jim, I know di hog hab git out, an, uh, I wahn know, I sen dem chirren oba deh fa git um, an you kick my boy.” </a:t>
            </a:r>
            <a:r>
              <a:rPr lang="en-US" sz="1600">
                <a:solidFill>
                  <a:srgbClr val="FF0000"/>
                </a:solidFill>
              </a:rPr>
              <a:t>Say</a:t>
            </a:r>
            <a:r>
              <a:rPr lang="en-US" sz="1600"/>
              <a:t>,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solidFill>
                  <a:srgbClr val="FF0000"/>
                </a:solidFill>
              </a:rPr>
              <a:t>Say</a:t>
            </a:r>
            <a:r>
              <a:rPr lang="en-US" sz="1600"/>
              <a:t>, “Fo sundown dis ebenin ya fa tek ax fa cut um off.” [[laughter]]</a:t>
            </a:r>
          </a:p>
          <a:p>
            <a:pPr marL="0" indent="182880">
              <a:spcBef>
                <a:spcPts val="0"/>
              </a:spcBef>
              <a:spcAft>
                <a:spcPts val="1200"/>
              </a:spcAft>
              <a:buNone/>
            </a:pPr>
            <a:r>
              <a:rPr lang="en-US" sz="1600"/>
              <a:t>Sure enough, Jim </a:t>
            </a:r>
            <a:r>
              <a:rPr lang="en-US" sz="1600">
                <a:solidFill>
                  <a:srgbClr val="FF0000"/>
                </a:solidFill>
              </a:rPr>
              <a:t>cut</a:t>
            </a:r>
            <a:r>
              <a:rPr lang="en-US" sz="1600"/>
              <a:t> his foot off with the ax. Now dis was di root ooman. You dohn fool wi di root ooman.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a:t>
            </a:r>
            <a:r>
              <a:rPr lang="en-US" sz="1600">
                <a:solidFill>
                  <a:srgbClr val="FF0000"/>
                </a:solidFill>
              </a:rPr>
              <a:t>Is</a:t>
            </a:r>
            <a:r>
              <a:rPr lang="en-US" sz="1600"/>
              <a:t> paat ob it een Gullah an paat ob it </a:t>
            </a:r>
            <a:r>
              <a:rPr lang="en-US" sz="1600">
                <a:solidFill>
                  <a:srgbClr val="FF0000"/>
                </a:solidFill>
              </a:rPr>
              <a:t>not</a:t>
            </a:r>
            <a:r>
              <a:rPr lang="en-US" sz="1600"/>
              <a:t>. Dis happen een Coosawhatchee. It </a:t>
            </a:r>
            <a:r>
              <a:rPr lang="en-US" sz="1600">
                <a:solidFill>
                  <a:srgbClr val="FF0000"/>
                </a:solidFill>
              </a:rPr>
              <a:t>has</a:t>
            </a:r>
            <a:r>
              <a:rPr lang="en-US" sz="1600"/>
              <a:t> to do wi witchcraft as well. Okay?</a:t>
            </a:r>
          </a:p>
          <a:p>
            <a:pPr marL="0" indent="182880">
              <a:spcBef>
                <a:spcPts val="0"/>
              </a:spcBef>
              <a:spcAft>
                <a:spcPts val="1200"/>
              </a:spcAft>
              <a:buNone/>
            </a:pPr>
            <a:r>
              <a:rPr lang="en-US" sz="1600"/>
              <a:t>Mista Jim—</a:t>
            </a:r>
            <a:r>
              <a:rPr lang="en-US" sz="1600">
                <a:solidFill>
                  <a:srgbClr val="FF0000"/>
                </a:solidFill>
              </a:rPr>
              <a:t>I’m not </a:t>
            </a:r>
            <a:r>
              <a:rPr lang="en-US" sz="1600"/>
              <a:t>gonna say lass name, okay?—</a:t>
            </a:r>
            <a:r>
              <a:rPr lang="en-US" sz="1600">
                <a:solidFill>
                  <a:srgbClr val="FF0000"/>
                </a:solidFill>
              </a:rPr>
              <a:t>had</a:t>
            </a:r>
            <a:r>
              <a:rPr lang="en-US" sz="1600"/>
              <a:t> a faam nex to Miss Rachel house. Di hog git out. So, Mista Jim raisin cain, </a:t>
            </a:r>
            <a:r>
              <a:rPr lang="en-US" sz="1600">
                <a:solidFill>
                  <a:srgbClr val="FF0000"/>
                </a:solidFill>
              </a:rPr>
              <a:t>tellin</a:t>
            </a:r>
            <a:r>
              <a:rPr lang="en-US" sz="1600"/>
              <a:t> dem chirren dey betta come git dey hog. So Miss Rachel sen dem boys oba deh ta git di hog. </a:t>
            </a:r>
          </a:p>
          <a:p>
            <a:pPr marL="0" indent="182880">
              <a:spcBef>
                <a:spcPts val="0"/>
              </a:spcBef>
              <a:spcAft>
                <a:spcPts val="1200"/>
              </a:spcAft>
              <a:buNone/>
            </a:pPr>
            <a:r>
              <a:rPr lang="en-US" sz="1600"/>
              <a:t>Mista Jim raise cain an kick one a di boys. So Miss Rachel </a:t>
            </a:r>
            <a:r>
              <a:rPr lang="en-US" sz="1600">
                <a:solidFill>
                  <a:srgbClr val="FF0000"/>
                </a:solidFill>
              </a:rPr>
              <a:t>went</a:t>
            </a:r>
            <a:r>
              <a:rPr lang="en-US" sz="1600"/>
              <a:t> an </a:t>
            </a:r>
            <a:r>
              <a:rPr lang="en-US" sz="1600">
                <a:solidFill>
                  <a:srgbClr val="FF0000"/>
                </a:solidFill>
              </a:rPr>
              <a:t>ask</a:t>
            </a:r>
            <a:r>
              <a:rPr lang="en-US" sz="1600"/>
              <a:t> um, “Jim, I know di hog hab git out, an, uh, I wahn know, I sen dem chirren oba deh fa git um, an you kick my boy.” Say,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t>Say, “Fo sundown dis ebenin ya fa tek ax fa cut um off.” [[laughter]]</a:t>
            </a:r>
          </a:p>
          <a:p>
            <a:pPr marL="0" indent="182880">
              <a:spcBef>
                <a:spcPts val="0"/>
              </a:spcBef>
              <a:spcAft>
                <a:spcPts val="1200"/>
              </a:spcAft>
              <a:buNone/>
            </a:pPr>
            <a:r>
              <a:rPr lang="en-US" sz="1600">
                <a:solidFill>
                  <a:srgbClr val="FF0000"/>
                </a:solidFill>
              </a:rPr>
              <a:t>Sure enough</a:t>
            </a:r>
            <a:r>
              <a:rPr lang="en-US" sz="1600"/>
              <a:t>, Jim cut </a:t>
            </a:r>
            <a:r>
              <a:rPr lang="en-US" sz="1600">
                <a:solidFill>
                  <a:srgbClr val="FF0000"/>
                </a:solidFill>
              </a:rPr>
              <a:t>his</a:t>
            </a:r>
            <a:r>
              <a:rPr lang="en-US" sz="1600"/>
              <a:t> foot off with </a:t>
            </a:r>
            <a:r>
              <a:rPr lang="en-US" sz="1600">
                <a:solidFill>
                  <a:srgbClr val="FF0000"/>
                </a:solidFill>
              </a:rPr>
              <a:t>the</a:t>
            </a:r>
            <a:r>
              <a:rPr lang="en-US" sz="1600"/>
              <a:t> ax. Now dis </a:t>
            </a:r>
            <a:r>
              <a:rPr lang="en-US" sz="1600">
                <a:solidFill>
                  <a:srgbClr val="FF0000"/>
                </a:solidFill>
              </a:rPr>
              <a:t>was</a:t>
            </a:r>
            <a:r>
              <a:rPr lang="en-US" sz="1600"/>
              <a:t> di root ooman. You dohn fool wi di root ooman.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a:t>Di Eartquake</a:t>
            </a:r>
            <a:r>
              <a:rPr lang="en-US" sz="3200" smtClean="0"/>
              <a:t/>
            </a:r>
            <a:br>
              <a:rPr lang="en-US" sz="3200" smtClean="0"/>
            </a:br>
            <a:r>
              <a:rPr lang="en-US" sz="2400" smtClean="0"/>
              <a:t>Rosina Cohen</a:t>
            </a:r>
            <a:endParaRPr lang="en-US" sz="240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marL="0" indent="182880">
              <a:lnSpc>
                <a:spcPct val="120000"/>
              </a:lnSpc>
              <a:spcBef>
                <a:spcPts val="0"/>
              </a:spcBef>
              <a:spcAft>
                <a:spcPts val="1200"/>
              </a:spcAft>
              <a:buNone/>
            </a:pPr>
            <a:r>
              <a:rPr lang="en-US" sz="1800"/>
              <a:t>An di eartquake? You aks me if I know bout di eartquake? Lawd, how mussy! Wen di eartquake, my son, Calwary couldn hole di people. You yeddy di people hollarin all rong an holla so moanful: “O Lawd! O Lawd! Di wol gwine to end.” Say we da gwine sa.</a:t>
            </a:r>
          </a:p>
          <a:p>
            <a:pPr marL="0" indent="182880">
              <a:lnSpc>
                <a:spcPct val="120000"/>
              </a:lnSpc>
              <a:spcBef>
                <a:spcPts val="0"/>
              </a:spcBef>
              <a:spcAft>
                <a:spcPts val="1200"/>
              </a:spcAft>
              <a:buNone/>
            </a:pPr>
            <a:r>
              <a:rPr lang="en-US" sz="1800"/>
              <a:t>Tell—disya same man weh I da stay deh now—him granfada say, “Oona stan still”; say, “I see—I see eartquake fo tiday.”</a:t>
            </a:r>
          </a:p>
          <a:p>
            <a:pPr marL="0" indent="182880">
              <a:lnSpc>
                <a:spcPct val="120000"/>
              </a:lnSpc>
              <a:spcBef>
                <a:spcPts val="0"/>
              </a:spcBef>
              <a:spcAft>
                <a:spcPts val="1200"/>
              </a:spcAft>
              <a:buNone/>
            </a:pPr>
            <a:r>
              <a:rPr lang="en-US" sz="1800"/>
              <a:t>Dat was a night een August. I dohn know di date. I cyaan tell you I know di date, ke I ain know di date. I wohn lie, say I know di date, bot I know da August. An dey—it jes a go up come dong. An if you hab wata, you—if you hab wata een yo pail, ebry bit—ebry bit taan oba. An it mek a big—wen di eartquake sorta little cease an you go een di fiel, it gii you—it mek a big, wite—big, wite hole, like a grabe, like a grabe. An di sand wite! Now we fraid, ke dey say da gwine fall een on us. Dat deh is di eartquake now. Dat s di eartquake. An you neba—dem bukra had to mek we shut op dat hole. Dat is di eartquake—weh di eartquake big. You ondastan? Eartquake big deh, big deh. O, yes! Eartquake big deh, big deh. O, yes! Eartquake big deh. Oo! Eartquake! Big eartquake! Oo!</a:t>
            </a:r>
          </a:p>
          <a:p>
            <a:pPr marL="0" indent="182880">
              <a:lnSpc>
                <a:spcPct val="120000"/>
              </a:lnSpc>
              <a:spcBef>
                <a:spcPts val="0"/>
              </a:spcBef>
              <a:spcAft>
                <a:spcPts val="1200"/>
              </a:spcAft>
              <a:buNone/>
            </a:pPr>
            <a:r>
              <a:rPr lang="en-US" sz="1800"/>
              <a:t>My chillun all been big ones. O, yes! Dey all been big ones. Dey all had dey sense. Dey all jes a cry. Why, da all rong dis section could I yeh di hoopin an holla—all rong, an so moanful. An Calwary couldn hole di people. Di chuch inside jes as tick; outside ebryting da cry: “O, Lawd! O, Lawd! We done! We ain know why tis.” Edward Whaley say: “No!” say, “I see disya ain gone kill you, bot it is di eartquake.”</a:t>
            </a:r>
          </a:p>
          <a:p>
            <a:pPr marL="0" indent="182880">
              <a:lnSpc>
                <a:spcPct val="120000"/>
              </a:lnSpc>
              <a:spcBef>
                <a:spcPts val="0"/>
              </a:spcBef>
              <a:spcAft>
                <a:spcPts val="1200"/>
              </a:spcAft>
              <a:buNone/>
            </a:pPr>
            <a:r>
              <a:rPr lang="en-US" sz="1800"/>
              <a:t>Den it fus sorta little null a little bit—sorta little null, ke ebryting da now gone sink dong, you know. So it die so—di eartquake. Say da gwine dat a way. I tell you, all right.</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a:t>Di Eartquake</a:t>
            </a:r>
            <a:r>
              <a:rPr lang="en-US" sz="3200" smtClean="0"/>
              <a:t/>
            </a:r>
            <a:br>
              <a:rPr lang="en-US" sz="3200" smtClean="0"/>
            </a:br>
            <a:r>
              <a:rPr lang="en-US" sz="2400" smtClean="0"/>
              <a:t>Rosina Cohen</a:t>
            </a:r>
            <a:endParaRPr lang="en-US" sz="240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marL="0" indent="182880">
              <a:lnSpc>
                <a:spcPct val="120000"/>
              </a:lnSpc>
              <a:spcBef>
                <a:spcPts val="0"/>
              </a:spcBef>
              <a:spcAft>
                <a:spcPts val="1200"/>
              </a:spcAft>
              <a:buNone/>
            </a:pPr>
            <a:r>
              <a:rPr lang="en-US" sz="1800">
                <a:solidFill>
                  <a:srgbClr val="FF0000"/>
                </a:solidFill>
              </a:rPr>
              <a:t>An di eartquake? You aks me if I know bout di eartquake? </a:t>
            </a:r>
            <a:r>
              <a:rPr lang="en-US" sz="1800"/>
              <a:t>Lawd, how mussy! Wen di eartquake, my son, Calwary couldn hole di people. You yeddy di people hollarin all rong an holla so moanful: “O Lawd! O Lawd! Di wol gwine to end.” Say we da gwine sa.</a:t>
            </a:r>
          </a:p>
          <a:p>
            <a:pPr marL="0" indent="182880">
              <a:lnSpc>
                <a:spcPct val="120000"/>
              </a:lnSpc>
              <a:spcBef>
                <a:spcPts val="0"/>
              </a:spcBef>
              <a:spcAft>
                <a:spcPts val="1200"/>
              </a:spcAft>
              <a:buNone/>
            </a:pPr>
            <a:r>
              <a:rPr lang="en-US" sz="1800"/>
              <a:t>Tell—disya same man weh I da stay deh now—him granfada say, “Oona stan still”; say, “I see—I see eartquake fo tiday.”</a:t>
            </a:r>
          </a:p>
          <a:p>
            <a:pPr marL="0" indent="182880">
              <a:lnSpc>
                <a:spcPct val="120000"/>
              </a:lnSpc>
              <a:spcBef>
                <a:spcPts val="0"/>
              </a:spcBef>
              <a:spcAft>
                <a:spcPts val="1200"/>
              </a:spcAft>
              <a:buNone/>
            </a:pPr>
            <a:r>
              <a:rPr lang="en-US" sz="1800"/>
              <a:t>Dat was a night een August. I dohn know di date. I cyaan tell you I know di date, ke I ain know di date. I wohn lie, say I know di date, bot I know da August. An dey—it jes a go up come dong. An if you hab wata, you—if you hab wata een yo pail, ebry bit—ebry bit taan oba. An it mek a big—wen di eartquake sorta little cease an you go een di fiel, it gii you—it mek a big, wite—big, wite hole, like a grabe, like a grabe. An di sand wite! Now we fraid, ke dey say da gwine fall een on us. Dat deh is di eartquake now. Dat s di eartquake. An you neba—dem bukra had to mek we shut op dat hole. Dat is di eartquake—weh di eartquake big. You ondastan? Eartquake big deh, big deh. O, yes! Eartquake big deh, big deh. O, yes! Eartquake big deh. Oo! Eartquake! Big eartquake! Oo!</a:t>
            </a:r>
          </a:p>
          <a:p>
            <a:pPr marL="0" indent="182880">
              <a:lnSpc>
                <a:spcPct val="120000"/>
              </a:lnSpc>
              <a:spcBef>
                <a:spcPts val="0"/>
              </a:spcBef>
              <a:spcAft>
                <a:spcPts val="1200"/>
              </a:spcAft>
              <a:buNone/>
            </a:pPr>
            <a:r>
              <a:rPr lang="en-US" sz="1800"/>
              <a:t>My chillun all been big ones. O, yes! Dey all been big ones. Dey all had dey sense. Dey all jes a cry. Why, da all rong dis section could I yeh di hoopin an holla—all rong, an so moanful. An Calwary couldn hole di people. Di chuch inside jes as tick; outside ebryting da cry: “O, Lawd! O, Lawd! We done! We ain know why tis.” Edward Whaley say: “No!” say, “I see disya ain gone kill you, bot it is di eartquake.”</a:t>
            </a:r>
          </a:p>
          <a:p>
            <a:pPr marL="0" indent="182880">
              <a:lnSpc>
                <a:spcPct val="120000"/>
              </a:lnSpc>
              <a:spcBef>
                <a:spcPts val="0"/>
              </a:spcBef>
              <a:spcAft>
                <a:spcPts val="1200"/>
              </a:spcAft>
              <a:buNone/>
            </a:pPr>
            <a:r>
              <a:rPr lang="en-US" sz="1800"/>
              <a:t>Den it fus sorta little null a little bit—sorta little null, ke ebryting da now gone sink dong, you know. So it die so—di eartquake. Say da gwine dat a way. I tell you, all right.</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a:t>Di Eartquake</a:t>
            </a:r>
            <a:r>
              <a:rPr lang="en-US" sz="3200" smtClean="0"/>
              <a:t/>
            </a:r>
            <a:br>
              <a:rPr lang="en-US" sz="3200" smtClean="0"/>
            </a:br>
            <a:r>
              <a:rPr lang="en-US" sz="2400" smtClean="0"/>
              <a:t>Rosina Cohen</a:t>
            </a:r>
            <a:endParaRPr lang="en-US" sz="240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marL="0" indent="182880">
              <a:lnSpc>
                <a:spcPct val="120000"/>
              </a:lnSpc>
              <a:spcBef>
                <a:spcPts val="0"/>
              </a:spcBef>
              <a:spcAft>
                <a:spcPts val="1200"/>
              </a:spcAft>
              <a:buNone/>
            </a:pPr>
            <a:r>
              <a:rPr lang="en-US" sz="1800"/>
              <a:t>An di eartquake? You aks me if I know bout di eartquake? Lawd, how mussy! Wen di eartquake, my son, Calwary couldn hole di people. You yeddy di people hollarin all rong an holla so moanful: “O Lawd! O Lawd! Di wol gwine to end.” Say we da gwine sa.</a:t>
            </a:r>
          </a:p>
          <a:p>
            <a:pPr marL="0" indent="182880">
              <a:lnSpc>
                <a:spcPct val="120000"/>
              </a:lnSpc>
              <a:spcBef>
                <a:spcPts val="0"/>
              </a:spcBef>
              <a:spcAft>
                <a:spcPts val="1200"/>
              </a:spcAft>
              <a:buNone/>
            </a:pPr>
            <a:r>
              <a:rPr lang="en-US" sz="1800"/>
              <a:t>Tell—disya same man weh I da stay deh now—him granfada say, “Oona stan still”; say, “I see—I see eartquake fo tiday.”</a:t>
            </a:r>
          </a:p>
          <a:p>
            <a:pPr marL="0" indent="182880">
              <a:lnSpc>
                <a:spcPct val="120000"/>
              </a:lnSpc>
              <a:spcBef>
                <a:spcPts val="0"/>
              </a:spcBef>
              <a:spcAft>
                <a:spcPts val="1200"/>
              </a:spcAft>
              <a:buNone/>
            </a:pPr>
            <a:r>
              <a:rPr lang="en-US" sz="1800">
                <a:solidFill>
                  <a:srgbClr val="FF0000"/>
                </a:solidFill>
              </a:rPr>
              <a:t>Dat was a night een August. I dohn know di date. I cyaan tell you I know di date, ke I ain know di date. I wohn lie, say I know di date, bot I know da August. </a:t>
            </a:r>
            <a:r>
              <a:rPr lang="en-US" sz="1800"/>
              <a:t>An dey—it jes a go up come dong. An if you hab wata, you—if you hab wata een yo pail, ebry bit—ebry bit taan oba. An it mek a big—wen di eartquake sorta little cease an you go een di fiel, it gii you—it mek a big, wite—big, wite hole, like a grabe, like a grabe. An di sand wite! Now we fraid, ke dey say da gwine fall een on us. Dat deh is di eartquake now. Dat s di eartquake. An you neba—dem bukra had to mek we shut op dat hole. Dat is di eartquake—weh di eartquake big. You ondastan? Eartquake big deh, big deh. O, yes! Eartquake big deh, big deh. O, yes! Eartquake big deh. Oo! Eartquake! Big eartquake! Oo!</a:t>
            </a:r>
          </a:p>
          <a:p>
            <a:pPr marL="0" indent="182880">
              <a:lnSpc>
                <a:spcPct val="120000"/>
              </a:lnSpc>
              <a:spcBef>
                <a:spcPts val="0"/>
              </a:spcBef>
              <a:spcAft>
                <a:spcPts val="1200"/>
              </a:spcAft>
              <a:buNone/>
            </a:pPr>
            <a:r>
              <a:rPr lang="en-US" sz="1800"/>
              <a:t>My chillun all been big ones. O, yes! Dey all been big ones. Dey all had dey sense. Dey all jes a cry. Why, da all rong dis section could I yeh di hoopin an holla—all rong, an so moanful. An Calwary couldn hole di people. Di chuch inside jes as tick; outside ebryting da cry: “O, Lawd! O, Lawd! We done! We ain know why tis.” Edward Whaley say: “No!” say, “I see disya ain gone kill you, bot it is di eartquake.”</a:t>
            </a:r>
          </a:p>
          <a:p>
            <a:pPr marL="0" indent="182880">
              <a:lnSpc>
                <a:spcPct val="120000"/>
              </a:lnSpc>
              <a:spcBef>
                <a:spcPts val="0"/>
              </a:spcBef>
              <a:spcAft>
                <a:spcPts val="1200"/>
              </a:spcAft>
              <a:buNone/>
            </a:pPr>
            <a:r>
              <a:rPr lang="en-US" sz="1800"/>
              <a:t>Den it fus sorta little null a little bit—sorta little null, ke ebryting da now gone sink dong, you know. So it die so—di eartquake. Say da gwine dat a way. I tell you, all right.</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Mekin Manure on </a:t>
            </a:r>
            <a:r>
              <a:rPr lang="en-US" sz="3200"/>
              <a:t>Sent </a:t>
            </a:r>
            <a:r>
              <a:rPr lang="en-US" sz="3200"/>
              <a:t>Helena </a:t>
            </a:r>
            <a:r>
              <a:rPr lang="en-US" sz="3200" smtClean="0"/>
              <a:t>Islan</a:t>
            </a:r>
            <a:r>
              <a:rPr lang="en-US" smtClean="0"/>
              <a:t/>
            </a:r>
            <a:br>
              <a:rPr lang="en-US" smtClean="0"/>
            </a:br>
            <a:r>
              <a:rPr lang="en-US" sz="2400" smtClean="0"/>
              <a:t>Samuel Polite</a:t>
            </a:r>
            <a:endParaRPr lang="en-US" sz="2400"/>
          </a:p>
        </p:txBody>
      </p:sp>
      <p:sp>
        <p:nvSpPr>
          <p:cNvPr id="3" name="Content Placeholder 2"/>
          <p:cNvSpPr>
            <a:spLocks noGrp="1"/>
          </p:cNvSpPr>
          <p:nvPr>
            <p:ph idx="1"/>
          </p:nvPr>
        </p:nvSpPr>
        <p:spPr>
          <a:xfrm>
            <a:off x="457200" y="1447800"/>
            <a:ext cx="8229600" cy="5181600"/>
          </a:xfrm>
        </p:spPr>
        <p:txBody>
          <a:bodyPr>
            <a:normAutofit fontScale="40000" lnSpcReduction="20000"/>
          </a:bodyPr>
          <a:lstStyle/>
          <a:p>
            <a:pPr marL="0" indent="182880">
              <a:lnSpc>
                <a:spcPct val="120000"/>
              </a:lnSpc>
              <a:spcBef>
                <a:spcPts val="0"/>
              </a:spcBef>
              <a:spcAft>
                <a:spcPts val="1200"/>
              </a:spcAft>
              <a:buNone/>
            </a:pPr>
            <a:r>
              <a:rPr lang="en-US" sz="4000"/>
              <a:t>Now I come to di manure. I pit seben load a trash right een di bottom. Den I pit tree cod a maash straw. Den I pit a load a trash on um agin—so much trash on um agin. Den I pit bout eight load a san-mud cross um—broadcass um cross um—trash, maash, mud. An I keep on wid dat an keep on wid dat ontil—you see how mine stan deh now? I keep on wid dat, an wen dis rain done wid dat manure, I dis kin tuk um an broadcass um. I trow mine dis way: I trow one furra dat way an I trow one dis way.</a:t>
            </a:r>
          </a:p>
          <a:p>
            <a:pPr marL="0" indent="182880">
              <a:lnSpc>
                <a:spcPct val="120000"/>
              </a:lnSpc>
              <a:spcBef>
                <a:spcPts val="0"/>
              </a:spcBef>
              <a:spcAft>
                <a:spcPts val="1200"/>
              </a:spcAft>
              <a:buNone/>
            </a:pPr>
            <a:r>
              <a:rPr lang="en-US" sz="4000"/>
              <a:t>Den wen I gone plant di conn, I drop di conn right een yah. I drop di conn like dis—watch me good now: See? I go on. Den wen I done dat row, I ton di critta right een dat row wid di cultiweta now. Tuk up di back feet an let di two front feet go dis way, an dem two front feet kowa up dat conn completely.</a:t>
            </a:r>
          </a:p>
          <a:p>
            <a:pPr marL="0" indent="182880">
              <a:lnSpc>
                <a:spcPct val="120000"/>
              </a:lnSpc>
              <a:spcBef>
                <a:spcPts val="0"/>
              </a:spcBef>
              <a:spcAft>
                <a:spcPts val="1200"/>
              </a:spcAft>
              <a:buNone/>
            </a:pPr>
            <a:r>
              <a:rPr lang="en-US" sz="4000"/>
              <a:t>Den wen I done kowa dat conn, I load up di caat an haul di manure. Den I git my fok an I broadcass my manure right on deh. Den I let dat conn come up troo dat manure. You see? An is long is dat conn comin up, is long is dat manure will be on di conn root, di conn root cyaan come out ower um; an dat manure will stay on dat conn root, sa, an you will see crop. Wen dat conn come out deh, wen dat conn com up, it got to come troo dat manure, ainty? An dat manure will steady lay on dat conn root; an di mo di conn grow, di blacka it git.</a:t>
            </a:r>
          </a:p>
          <a:p>
            <a:pPr marL="0" indent="182880">
              <a:lnSpc>
                <a:spcPct val="120000"/>
              </a:lnSpc>
              <a:spcBef>
                <a:spcPts val="0"/>
              </a:spcBef>
              <a:spcAft>
                <a:spcPts val="1200"/>
              </a:spcAft>
              <a:buNone/>
            </a:pPr>
            <a:r>
              <a:rPr lang="en-US" sz="4000"/>
              <a:t>But guano—I wouldn gii you ten cent fa all di bag you kin bring to me. If you wahn to see dat manure—you will be comin een di fall—you come dong an tell me.</a:t>
            </a:r>
          </a:p>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a:t>Di Eartquake</a:t>
            </a:r>
            <a:r>
              <a:rPr lang="en-US" sz="3200" smtClean="0"/>
              <a:t/>
            </a:r>
            <a:br>
              <a:rPr lang="en-US" sz="3200" smtClean="0"/>
            </a:br>
            <a:r>
              <a:rPr lang="en-US" sz="2400" smtClean="0"/>
              <a:t>Rosina Cohen</a:t>
            </a:r>
            <a:endParaRPr lang="en-US" sz="240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marL="0" indent="182880">
              <a:lnSpc>
                <a:spcPct val="120000"/>
              </a:lnSpc>
              <a:spcBef>
                <a:spcPts val="0"/>
              </a:spcBef>
              <a:spcAft>
                <a:spcPts val="1200"/>
              </a:spcAft>
              <a:buNone/>
            </a:pPr>
            <a:r>
              <a:rPr lang="en-US" sz="1800"/>
              <a:t>An di eartquake? You aks me if I know bout di eartquake? Lawd, how mussy! Wen di eartquake, my son, Calwary couldn hole di people. You yeddy di people hollarin all rong an holla so moanful: “O Lawd! O Lawd! Di wol gwine to end.” Say we da gwine sa.</a:t>
            </a:r>
          </a:p>
          <a:p>
            <a:pPr marL="0" indent="182880">
              <a:lnSpc>
                <a:spcPct val="120000"/>
              </a:lnSpc>
              <a:spcBef>
                <a:spcPts val="0"/>
              </a:spcBef>
              <a:spcAft>
                <a:spcPts val="1200"/>
              </a:spcAft>
              <a:buNone/>
            </a:pPr>
            <a:r>
              <a:rPr lang="en-US" sz="1800"/>
              <a:t>Tell—disya same man weh I da stay deh now—him granfada say, “Oona stan still”; say, “I see—I see eartquake fo tiday.”</a:t>
            </a:r>
          </a:p>
          <a:p>
            <a:pPr marL="0" indent="182880">
              <a:lnSpc>
                <a:spcPct val="120000"/>
              </a:lnSpc>
              <a:spcBef>
                <a:spcPts val="0"/>
              </a:spcBef>
              <a:spcAft>
                <a:spcPts val="1200"/>
              </a:spcAft>
              <a:buNone/>
            </a:pPr>
            <a:r>
              <a:rPr lang="en-US" sz="1800"/>
              <a:t>Dat was a night een August. I dohn know di date. I cyaan tell you I know di date, ke I ain know di date. I wohn lie, say I know di date, bot I know da August. </a:t>
            </a:r>
            <a:r>
              <a:rPr lang="en-US" sz="1800">
                <a:solidFill>
                  <a:srgbClr val="FF0000"/>
                </a:solidFill>
              </a:rPr>
              <a:t>An</a:t>
            </a:r>
            <a:r>
              <a:rPr lang="en-US" sz="1800"/>
              <a:t> dey—it jes a go up come dong. </a:t>
            </a:r>
            <a:r>
              <a:rPr lang="en-US" sz="1800">
                <a:solidFill>
                  <a:srgbClr val="FF0000"/>
                </a:solidFill>
              </a:rPr>
              <a:t>An</a:t>
            </a:r>
            <a:r>
              <a:rPr lang="en-US" sz="1800"/>
              <a:t> if you hab wata, you—if you hab wata een yo pail, ebry bit—ebry bit taan oba. </a:t>
            </a:r>
            <a:r>
              <a:rPr lang="en-US" sz="1800">
                <a:solidFill>
                  <a:srgbClr val="FF0000"/>
                </a:solidFill>
              </a:rPr>
              <a:t>An</a:t>
            </a:r>
            <a:r>
              <a:rPr lang="en-US" sz="1800"/>
              <a:t> it mek a big—wen di eartquake sorta little cease an you go een di fiel, it gii you—it mek a big, wite—big, wite hole, like a grabe, like a grabe. </a:t>
            </a:r>
            <a:r>
              <a:rPr lang="en-US" sz="1800">
                <a:solidFill>
                  <a:srgbClr val="FF0000"/>
                </a:solidFill>
              </a:rPr>
              <a:t>An</a:t>
            </a:r>
            <a:r>
              <a:rPr lang="en-US" sz="1800"/>
              <a:t> di sand wite! </a:t>
            </a:r>
            <a:r>
              <a:rPr lang="en-US" sz="1800">
                <a:solidFill>
                  <a:srgbClr val="FF0000"/>
                </a:solidFill>
              </a:rPr>
              <a:t>Now</a:t>
            </a:r>
            <a:r>
              <a:rPr lang="en-US" sz="1800"/>
              <a:t> we fraid, ke dey say da gwine fall een on us. Dat deh is di eartquake </a:t>
            </a:r>
            <a:r>
              <a:rPr lang="en-US" sz="1800">
                <a:solidFill>
                  <a:srgbClr val="FF0000"/>
                </a:solidFill>
              </a:rPr>
              <a:t>now</a:t>
            </a:r>
            <a:r>
              <a:rPr lang="en-US" sz="1800"/>
              <a:t>. Dat s di eartquake. </a:t>
            </a:r>
            <a:r>
              <a:rPr lang="en-US" sz="1800">
                <a:solidFill>
                  <a:srgbClr val="FF0000"/>
                </a:solidFill>
              </a:rPr>
              <a:t>An</a:t>
            </a:r>
            <a:r>
              <a:rPr lang="en-US" sz="1800"/>
              <a:t> you neba—dem bukra had to mek we shut op dat hole. Dat is di eartquake—weh di eartquake big. You ondastan? Eartquake big deh, big deh. O, yes! Eartquake big deh, big deh. O, yes! Eartquake big deh. Oo! Eartquake! Big eartquake! Oo!</a:t>
            </a:r>
          </a:p>
          <a:p>
            <a:pPr marL="0" indent="182880">
              <a:lnSpc>
                <a:spcPct val="120000"/>
              </a:lnSpc>
              <a:spcBef>
                <a:spcPts val="0"/>
              </a:spcBef>
              <a:spcAft>
                <a:spcPts val="1200"/>
              </a:spcAft>
              <a:buNone/>
            </a:pPr>
            <a:r>
              <a:rPr lang="en-US" sz="1800"/>
              <a:t>My chillun all been big ones. O, yes! Dey all been big ones. Dey all had dey sense. Dey all jes a cry. Why, da all rong dis section could I yeh di hoopin an holla—all rong, an so moanful. An Calwary couldn hole di people. Di chuch inside jes as tick; outside ebryting da cry: “O, Lawd! O, Lawd! We done! We ain know why tis.” Edward Whaley say: “No!” say, “I see disya ain gone kill you, bot it is di eartquake.”</a:t>
            </a:r>
          </a:p>
          <a:p>
            <a:pPr marL="0" indent="182880">
              <a:lnSpc>
                <a:spcPct val="120000"/>
              </a:lnSpc>
              <a:spcBef>
                <a:spcPts val="0"/>
              </a:spcBef>
              <a:spcAft>
                <a:spcPts val="1200"/>
              </a:spcAft>
              <a:buNone/>
            </a:pPr>
            <a:r>
              <a:rPr lang="en-US" sz="1800"/>
              <a:t>Den it fus sorta little null a little bit—sorta little null, ke ebryting da now gone sink dong, you know. So it die so—di eartquake. Say da gwine dat a way. I tell you, all right.</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a:t>Di Eartquake</a:t>
            </a:r>
            <a:r>
              <a:rPr lang="en-US" sz="3200" smtClean="0"/>
              <a:t/>
            </a:r>
            <a:br>
              <a:rPr lang="en-US" sz="3200" smtClean="0"/>
            </a:br>
            <a:r>
              <a:rPr lang="en-US" sz="2400" smtClean="0"/>
              <a:t>Rosina Cohen</a:t>
            </a:r>
            <a:endParaRPr lang="en-US" sz="240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marL="0" indent="182880">
              <a:lnSpc>
                <a:spcPct val="120000"/>
              </a:lnSpc>
              <a:spcBef>
                <a:spcPts val="0"/>
              </a:spcBef>
              <a:spcAft>
                <a:spcPts val="1200"/>
              </a:spcAft>
              <a:buNone/>
            </a:pPr>
            <a:r>
              <a:rPr lang="en-US" sz="1800"/>
              <a:t>An di eartquake? You aks me if I know bout di eartquake? Lawd, how mussy! Wen di eartquake, my son, Calwary couldn hole di people. You yeddy di people hollarin all rong an holla so moanful: “O Lawd! O Lawd! Di wol gwine to end.” Say we da gwine sa.</a:t>
            </a:r>
          </a:p>
          <a:p>
            <a:pPr marL="0" indent="182880">
              <a:lnSpc>
                <a:spcPct val="120000"/>
              </a:lnSpc>
              <a:spcBef>
                <a:spcPts val="0"/>
              </a:spcBef>
              <a:spcAft>
                <a:spcPts val="1200"/>
              </a:spcAft>
              <a:buNone/>
            </a:pPr>
            <a:r>
              <a:rPr lang="en-US" sz="1800"/>
              <a:t>Tell—disya same man weh I da stay deh now—him granfada say, “Oona stan still”; say, “I see—I see eartquake fo tiday.”</a:t>
            </a:r>
          </a:p>
          <a:p>
            <a:pPr marL="0" indent="182880">
              <a:lnSpc>
                <a:spcPct val="120000"/>
              </a:lnSpc>
              <a:spcBef>
                <a:spcPts val="0"/>
              </a:spcBef>
              <a:spcAft>
                <a:spcPts val="1200"/>
              </a:spcAft>
              <a:buNone/>
            </a:pPr>
            <a:r>
              <a:rPr lang="en-US" sz="1800"/>
              <a:t>Dat was a night een August. I dohn know di date. I cyaan tell you I know di date, ke I ain know di date. I wohn lie, say I know di date, bot I know da August. An dey—it jes a go up come dong. An if you hab wata, you—if you hab wata een yo pail, ebry bit—ebry bit taan oba. An it mek a big—wen di eartquake sorta little cease an you go een di fiel, it gii you—it mek a big, wite—big, wite hole, like a grabe, like a grabe. An di sand wite! Now we fraid, ke dey say da gwine fall een on us. </a:t>
            </a:r>
            <a:r>
              <a:rPr lang="en-US" sz="1800">
                <a:solidFill>
                  <a:srgbClr val="FF0000"/>
                </a:solidFill>
              </a:rPr>
              <a:t>Dat deh is di eartquake now. Dat s di eartquake. </a:t>
            </a:r>
            <a:r>
              <a:rPr lang="en-US" sz="1800"/>
              <a:t>An you neba—dem bukra had to mek we shut op dat hole. </a:t>
            </a:r>
            <a:r>
              <a:rPr lang="en-US" sz="1800">
                <a:solidFill>
                  <a:srgbClr val="FF0000"/>
                </a:solidFill>
              </a:rPr>
              <a:t>Dat is di eartquake—weh di eartquake big. You ondastan? Eartquake big deh, big deh. O, yes! Eartquake big deh, big deh. O, yes! Eartquake big deh. Oo! Eartquake! Big eartquake! Oo!</a:t>
            </a:r>
          </a:p>
          <a:p>
            <a:pPr marL="0" indent="182880">
              <a:lnSpc>
                <a:spcPct val="120000"/>
              </a:lnSpc>
              <a:spcBef>
                <a:spcPts val="0"/>
              </a:spcBef>
              <a:spcAft>
                <a:spcPts val="1200"/>
              </a:spcAft>
              <a:buNone/>
            </a:pPr>
            <a:r>
              <a:rPr lang="en-US" sz="1800"/>
              <a:t>My chillun all been big ones. O, yes! Dey all been big ones. Dey all had dey sense. Dey all jes a cry. Why, da all rong dis section could I yeh di hoopin an holla—all rong, an so moanful. An Calwary couldn hole di people. Di chuch inside jes as tick; outside ebryting da cry: “O, Lawd! O, Lawd! We done! We ain know why tis.” Edward Whaley say: “No!” say, “I see disya ain gone kill you, bot it is di eartquake.”</a:t>
            </a:r>
          </a:p>
          <a:p>
            <a:pPr marL="0" indent="182880">
              <a:lnSpc>
                <a:spcPct val="120000"/>
              </a:lnSpc>
              <a:spcBef>
                <a:spcPts val="0"/>
              </a:spcBef>
              <a:spcAft>
                <a:spcPts val="1200"/>
              </a:spcAft>
              <a:buNone/>
            </a:pPr>
            <a:r>
              <a:rPr lang="en-US" sz="1800"/>
              <a:t>Den it fus sorta little null a little bit—sorta little null, ke ebryting da now gone sink dong, you know. So it die so—di eartquake. Say da gwine dat a way. I tell you, all right.</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a:t>Di Eartquake</a:t>
            </a:r>
            <a:r>
              <a:rPr lang="en-US" sz="3200" smtClean="0"/>
              <a:t/>
            </a:r>
            <a:br>
              <a:rPr lang="en-US" sz="3200" smtClean="0"/>
            </a:br>
            <a:r>
              <a:rPr lang="en-US" sz="2400" smtClean="0"/>
              <a:t>Rosina Cohen</a:t>
            </a:r>
            <a:endParaRPr lang="en-US" sz="240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marL="0" indent="182880">
              <a:lnSpc>
                <a:spcPct val="120000"/>
              </a:lnSpc>
              <a:spcBef>
                <a:spcPts val="0"/>
              </a:spcBef>
              <a:spcAft>
                <a:spcPts val="1200"/>
              </a:spcAft>
              <a:buNone/>
            </a:pPr>
            <a:r>
              <a:rPr lang="en-US" sz="1800">
                <a:solidFill>
                  <a:srgbClr val="FF0000"/>
                </a:solidFill>
              </a:rPr>
              <a:t>An di eartquake? You aks me if I know bout di eartquake? </a:t>
            </a:r>
            <a:r>
              <a:rPr lang="en-US" sz="1800"/>
              <a:t>Lawd, how mussy! Wen di eartquake, my son, Calwary couldn hole di people. You yeddy di people hollarin all rong an holla so moanful: “O Lawd! O Lawd! Di wol gwine to end.” Say we da gwine sa.</a:t>
            </a:r>
          </a:p>
          <a:p>
            <a:pPr marL="0" indent="182880">
              <a:lnSpc>
                <a:spcPct val="120000"/>
              </a:lnSpc>
              <a:spcBef>
                <a:spcPts val="0"/>
              </a:spcBef>
              <a:spcAft>
                <a:spcPts val="1200"/>
              </a:spcAft>
              <a:buNone/>
            </a:pPr>
            <a:r>
              <a:rPr lang="en-US" sz="1800"/>
              <a:t>Tell—disya same man weh I da stay deh now—him granfada say, “Oona stan still”; say, “I see—I see eartquake fo tiday.”</a:t>
            </a:r>
          </a:p>
          <a:p>
            <a:pPr marL="0" indent="182880">
              <a:lnSpc>
                <a:spcPct val="120000"/>
              </a:lnSpc>
              <a:spcBef>
                <a:spcPts val="0"/>
              </a:spcBef>
              <a:spcAft>
                <a:spcPts val="1200"/>
              </a:spcAft>
              <a:buNone/>
            </a:pPr>
            <a:r>
              <a:rPr lang="en-US" sz="1800"/>
              <a:t>Dat was a night een August. I dohn know di date. I cyaan tell you I know di date, ke I ain know di date. I wohn lie, say I know di date, bot I know da August. An dey—it jes a go up come dong. An if you hab wata, you—if you hab wata een yo pail, ebry bit—ebry bit taan oba. An it mek a big—wen di eartquake sorta little cease an you go een di fiel, it gii you—it mek a big, wite—big, wite hole, like a grabe, like a grabe. An di sand wite! Now we fraid, ke dey say da gwine fall een on us. Dat deh is di eartquake now. Dat s di eartquake. An you neba—dem bukra had to mek we shut op dat hole. Dat is di eartquake—weh di eartquake big. You ondastan? Eartquake big deh, big deh. O, yes! Eartquake big deh, big deh. O, yes! Eartquake big deh. Oo! Eartquake! Big eartquake! Oo!</a:t>
            </a:r>
          </a:p>
          <a:p>
            <a:pPr marL="0" indent="182880">
              <a:lnSpc>
                <a:spcPct val="120000"/>
              </a:lnSpc>
              <a:spcBef>
                <a:spcPts val="0"/>
              </a:spcBef>
              <a:spcAft>
                <a:spcPts val="1200"/>
              </a:spcAft>
              <a:buNone/>
            </a:pPr>
            <a:r>
              <a:rPr lang="en-US" sz="1800"/>
              <a:t>My chillun all been big ones. O, yes! Dey all been big ones. Dey all had dey sense. Dey all jes a cry. Why, da all rong dis section could I yeh di hoopin an holla—all rong, an so moanful. An Calwary couldn hole di people. Di chuch inside jes as tick; outside ebryting da cry: “O, Lawd! O, Lawd! We done! We ain know why tis.” Edward Whaley say: “No!” say, “I see disya ain gone kill you, bot it is di eartquake.”</a:t>
            </a:r>
          </a:p>
          <a:p>
            <a:pPr marL="0" indent="182880">
              <a:lnSpc>
                <a:spcPct val="120000"/>
              </a:lnSpc>
              <a:spcBef>
                <a:spcPts val="0"/>
              </a:spcBef>
              <a:spcAft>
                <a:spcPts val="1200"/>
              </a:spcAft>
              <a:buNone/>
            </a:pPr>
            <a:r>
              <a:rPr lang="en-US" sz="1800">
                <a:solidFill>
                  <a:srgbClr val="FF0000"/>
                </a:solidFill>
              </a:rPr>
              <a:t>Den</a:t>
            </a:r>
            <a:r>
              <a:rPr lang="en-US" sz="1800"/>
              <a:t> it fus sorta little null a little bit—sorta little null, ke ebryting da now gone sink dong, you know. </a:t>
            </a:r>
            <a:r>
              <a:rPr lang="en-US" sz="1800">
                <a:solidFill>
                  <a:srgbClr val="FF0000"/>
                </a:solidFill>
              </a:rPr>
              <a:t>So</a:t>
            </a:r>
            <a:r>
              <a:rPr lang="en-US" sz="1800"/>
              <a:t> it die so—di eartquake. Say da gwine dat a way. </a:t>
            </a:r>
            <a:r>
              <a:rPr lang="en-US" sz="1800">
                <a:solidFill>
                  <a:srgbClr val="FF0000"/>
                </a:solidFill>
              </a:rPr>
              <a:t>I tell you, all right.</a:t>
            </a:r>
            <a:endParaRPr lang="en-US">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a:t>Di Eartquake</a:t>
            </a:r>
            <a:r>
              <a:rPr lang="en-US" sz="3200" smtClean="0"/>
              <a:t/>
            </a:r>
            <a:br>
              <a:rPr lang="en-US" sz="3200" smtClean="0"/>
            </a:br>
            <a:r>
              <a:rPr lang="en-US" sz="2400" smtClean="0"/>
              <a:t>Rosina Cohen</a:t>
            </a:r>
            <a:endParaRPr lang="en-US" sz="240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marL="0" indent="182880">
              <a:lnSpc>
                <a:spcPct val="120000"/>
              </a:lnSpc>
              <a:spcBef>
                <a:spcPts val="0"/>
              </a:spcBef>
              <a:spcAft>
                <a:spcPts val="1200"/>
              </a:spcAft>
              <a:buNone/>
            </a:pPr>
            <a:r>
              <a:rPr lang="en-US" sz="1800"/>
              <a:t>An di eartquake? You aks me if I know bout di eartquake? Lawd, how mussy! Wen di eartquake, my son, Calwary couldn hole di people. You </a:t>
            </a:r>
            <a:r>
              <a:rPr lang="en-US" sz="1800">
                <a:solidFill>
                  <a:srgbClr val="FF0000"/>
                </a:solidFill>
              </a:rPr>
              <a:t>yeddy</a:t>
            </a:r>
            <a:r>
              <a:rPr lang="en-US" sz="1800"/>
              <a:t> di people hollarin all rong an holla so moanful: “O Lawd! O Lawd! Di wol gwine to end.” Say we da gwine sa.</a:t>
            </a:r>
          </a:p>
          <a:p>
            <a:pPr marL="0" indent="182880">
              <a:lnSpc>
                <a:spcPct val="120000"/>
              </a:lnSpc>
              <a:spcBef>
                <a:spcPts val="0"/>
              </a:spcBef>
              <a:spcAft>
                <a:spcPts val="1200"/>
              </a:spcAft>
              <a:buNone/>
            </a:pPr>
            <a:r>
              <a:rPr lang="en-US" sz="1800"/>
              <a:t>Tell—disya same man weh I da stay deh now—him granfada say, “Oona stan still”; </a:t>
            </a:r>
            <a:r>
              <a:rPr lang="en-US" sz="1800">
                <a:solidFill>
                  <a:srgbClr val="FF0000"/>
                </a:solidFill>
              </a:rPr>
              <a:t>say</a:t>
            </a:r>
            <a:r>
              <a:rPr lang="en-US" sz="1800"/>
              <a:t>, “I see—I see eartquake fo tiday.”</a:t>
            </a:r>
          </a:p>
          <a:p>
            <a:pPr marL="0" indent="182880">
              <a:lnSpc>
                <a:spcPct val="120000"/>
              </a:lnSpc>
              <a:spcBef>
                <a:spcPts val="0"/>
              </a:spcBef>
              <a:spcAft>
                <a:spcPts val="1200"/>
              </a:spcAft>
              <a:buNone/>
            </a:pPr>
            <a:r>
              <a:rPr lang="en-US" sz="1800"/>
              <a:t>Dat was a night een August. I dohn know di date. I cyaan tell you I know di date, ke I ain know di date. I wohn lie, say I know di date, bot I know da August. An dey—it jes a go up come dong. An if you </a:t>
            </a:r>
            <a:r>
              <a:rPr lang="en-US" sz="1800">
                <a:solidFill>
                  <a:srgbClr val="FF0000"/>
                </a:solidFill>
              </a:rPr>
              <a:t>hab</a:t>
            </a:r>
            <a:r>
              <a:rPr lang="en-US" sz="1800"/>
              <a:t> wata, you—if you hab wata een yo pail, ebry bit—ebry bit taan oba. An it </a:t>
            </a:r>
            <a:r>
              <a:rPr lang="en-US" sz="1800">
                <a:solidFill>
                  <a:srgbClr val="FF0000"/>
                </a:solidFill>
              </a:rPr>
              <a:t>mek</a:t>
            </a:r>
            <a:r>
              <a:rPr lang="en-US" sz="1800"/>
              <a:t> a big—wen di eartquake sorta little </a:t>
            </a:r>
            <a:r>
              <a:rPr lang="en-US" sz="1800">
                <a:solidFill>
                  <a:srgbClr val="FF0000"/>
                </a:solidFill>
              </a:rPr>
              <a:t>cease</a:t>
            </a:r>
            <a:r>
              <a:rPr lang="en-US" sz="1800"/>
              <a:t> an you go een di fiel, it gii you—it </a:t>
            </a:r>
            <a:r>
              <a:rPr lang="en-US" sz="1800">
                <a:solidFill>
                  <a:srgbClr val="FF0000"/>
                </a:solidFill>
              </a:rPr>
              <a:t>mek</a:t>
            </a:r>
            <a:r>
              <a:rPr lang="en-US" sz="1800"/>
              <a:t> a big, wite—big, wite hole, like a grabe, like a grabe. An di sand wite! Now we </a:t>
            </a:r>
            <a:r>
              <a:rPr lang="en-US" sz="1800">
                <a:solidFill>
                  <a:srgbClr val="FF0000"/>
                </a:solidFill>
              </a:rPr>
              <a:t>fraid</a:t>
            </a:r>
            <a:r>
              <a:rPr lang="en-US" sz="1800"/>
              <a:t>, ke dey say da gwine fall een on us. Dat deh is di eartquake now. Dat s di eartquake. An you neba—dem bukra had to mek we shut op dat hole. Dat is di eartquake—weh di eartquake big. You ondastan? Eartquake big deh, big deh. O, yes! Eartquake big deh, big deh. O, yes! Eartquake big deh. Oo! Eartquake! Big eartquake! Oo!</a:t>
            </a:r>
          </a:p>
          <a:p>
            <a:pPr marL="0" indent="182880">
              <a:lnSpc>
                <a:spcPct val="120000"/>
              </a:lnSpc>
              <a:spcBef>
                <a:spcPts val="0"/>
              </a:spcBef>
              <a:spcAft>
                <a:spcPts val="1200"/>
              </a:spcAft>
              <a:buNone/>
            </a:pPr>
            <a:r>
              <a:rPr lang="en-US" sz="1800"/>
              <a:t>My chillun all </a:t>
            </a:r>
            <a:r>
              <a:rPr lang="en-US" sz="1800">
                <a:solidFill>
                  <a:srgbClr val="FF0000"/>
                </a:solidFill>
              </a:rPr>
              <a:t>been</a:t>
            </a:r>
            <a:r>
              <a:rPr lang="en-US" sz="1800"/>
              <a:t> big ones. O, yes! Dey all </a:t>
            </a:r>
            <a:r>
              <a:rPr lang="en-US" sz="1800">
                <a:solidFill>
                  <a:srgbClr val="FF0000"/>
                </a:solidFill>
              </a:rPr>
              <a:t>been</a:t>
            </a:r>
            <a:r>
              <a:rPr lang="en-US" sz="1800"/>
              <a:t> big ones. Dey all </a:t>
            </a:r>
            <a:r>
              <a:rPr lang="en-US" sz="1800">
                <a:solidFill>
                  <a:srgbClr val="FF0000"/>
                </a:solidFill>
              </a:rPr>
              <a:t>had</a:t>
            </a:r>
            <a:r>
              <a:rPr lang="en-US" sz="1800"/>
              <a:t> dey sense. Dey all jes a cry. Why, da all rong dis section could I yeh di hoopin an holla—all rong, an so moanful. An Calwary couldn hole di people. Di chuch inside jes as tick; outside ebryting da cry: “O, Lawd! O, Lawd! We done! We ain know why tis.” Edward Whaley </a:t>
            </a:r>
            <a:r>
              <a:rPr lang="en-US" sz="1800">
                <a:solidFill>
                  <a:srgbClr val="FF0000"/>
                </a:solidFill>
              </a:rPr>
              <a:t>say</a:t>
            </a:r>
            <a:r>
              <a:rPr lang="en-US" sz="1800"/>
              <a:t>: “No!” say, “I see disya ain gone kill you, bot it is di eartquake.”</a:t>
            </a:r>
          </a:p>
          <a:p>
            <a:pPr marL="0" indent="182880">
              <a:lnSpc>
                <a:spcPct val="120000"/>
              </a:lnSpc>
              <a:spcBef>
                <a:spcPts val="0"/>
              </a:spcBef>
              <a:spcAft>
                <a:spcPts val="1200"/>
              </a:spcAft>
              <a:buNone/>
            </a:pPr>
            <a:r>
              <a:rPr lang="en-US" sz="1800"/>
              <a:t>Den it fus sorta little </a:t>
            </a:r>
            <a:r>
              <a:rPr lang="en-US" sz="1800">
                <a:solidFill>
                  <a:srgbClr val="FF0000"/>
                </a:solidFill>
              </a:rPr>
              <a:t>null</a:t>
            </a:r>
            <a:r>
              <a:rPr lang="en-US" sz="1800"/>
              <a:t> a little bit—sorta little </a:t>
            </a:r>
            <a:r>
              <a:rPr lang="en-US" sz="1800">
                <a:solidFill>
                  <a:srgbClr val="FF0000"/>
                </a:solidFill>
              </a:rPr>
              <a:t>null</a:t>
            </a:r>
            <a:r>
              <a:rPr lang="en-US" sz="1800"/>
              <a:t>, ke ebryting da now gone sink dong, you know. So it </a:t>
            </a:r>
            <a:r>
              <a:rPr lang="en-US" sz="1800">
                <a:solidFill>
                  <a:srgbClr val="FF0000"/>
                </a:solidFill>
              </a:rPr>
              <a:t>die</a:t>
            </a:r>
            <a:r>
              <a:rPr lang="en-US" sz="1800"/>
              <a:t> so—di eartquake. Say da gwine dat a way. I tell you, all right.</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a:t>Di Eartquake</a:t>
            </a:r>
            <a:r>
              <a:rPr lang="en-US" sz="3200" smtClean="0"/>
              <a:t/>
            </a:r>
            <a:br>
              <a:rPr lang="en-US" sz="3200" smtClean="0"/>
            </a:br>
            <a:r>
              <a:rPr lang="en-US" sz="2400" smtClean="0"/>
              <a:t>Rosina Cohen</a:t>
            </a:r>
            <a:endParaRPr lang="en-US" sz="240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marL="0" indent="182880">
              <a:lnSpc>
                <a:spcPct val="120000"/>
              </a:lnSpc>
              <a:spcBef>
                <a:spcPts val="0"/>
              </a:spcBef>
              <a:spcAft>
                <a:spcPts val="1200"/>
              </a:spcAft>
              <a:buNone/>
            </a:pPr>
            <a:r>
              <a:rPr lang="en-US" sz="1800"/>
              <a:t>An di eartquake? You aks me if I know bout di eartquake? Lawd, how mussy! Wen di eartquake, </a:t>
            </a:r>
            <a:r>
              <a:rPr lang="en-US" sz="1800">
                <a:solidFill>
                  <a:srgbClr val="FF0000"/>
                </a:solidFill>
              </a:rPr>
              <a:t>my</a:t>
            </a:r>
            <a:r>
              <a:rPr lang="en-US" sz="1800"/>
              <a:t> son, Calwary </a:t>
            </a:r>
            <a:r>
              <a:rPr lang="en-US" sz="1800">
                <a:solidFill>
                  <a:srgbClr val="FF0000"/>
                </a:solidFill>
              </a:rPr>
              <a:t>couldn</a:t>
            </a:r>
            <a:r>
              <a:rPr lang="en-US" sz="1800"/>
              <a:t> hole di people. You yeddy di people hollar</a:t>
            </a:r>
            <a:r>
              <a:rPr lang="en-US" sz="1800">
                <a:solidFill>
                  <a:srgbClr val="FF0000"/>
                </a:solidFill>
              </a:rPr>
              <a:t>in</a:t>
            </a:r>
            <a:r>
              <a:rPr lang="en-US" sz="1800"/>
              <a:t> all rong an holla so moanful: “O Lawd! O Lawd! Di wol gwine </a:t>
            </a:r>
            <a:r>
              <a:rPr lang="en-US" sz="1800">
                <a:solidFill>
                  <a:srgbClr val="FF0000"/>
                </a:solidFill>
              </a:rPr>
              <a:t>to</a:t>
            </a:r>
            <a:r>
              <a:rPr lang="en-US" sz="1800"/>
              <a:t> end.” Say we da gwine sa.</a:t>
            </a:r>
          </a:p>
          <a:p>
            <a:pPr marL="0" indent="182880">
              <a:lnSpc>
                <a:spcPct val="120000"/>
              </a:lnSpc>
              <a:spcBef>
                <a:spcPts val="0"/>
              </a:spcBef>
              <a:spcAft>
                <a:spcPts val="1200"/>
              </a:spcAft>
              <a:buNone/>
            </a:pPr>
            <a:r>
              <a:rPr lang="en-US" sz="1800"/>
              <a:t>Tell—disya same man weh I da stay deh now—him granfada say, “Oona stan still”; say, “I see—I see eartquake fo tiday.”</a:t>
            </a:r>
          </a:p>
          <a:p>
            <a:pPr marL="0" indent="182880">
              <a:lnSpc>
                <a:spcPct val="120000"/>
              </a:lnSpc>
              <a:spcBef>
                <a:spcPts val="0"/>
              </a:spcBef>
              <a:spcAft>
                <a:spcPts val="1200"/>
              </a:spcAft>
              <a:buNone/>
            </a:pPr>
            <a:r>
              <a:rPr lang="en-US" sz="1800"/>
              <a:t>Dat </a:t>
            </a:r>
            <a:r>
              <a:rPr lang="en-US" sz="1800">
                <a:solidFill>
                  <a:srgbClr val="FF0000"/>
                </a:solidFill>
              </a:rPr>
              <a:t>was</a:t>
            </a:r>
            <a:r>
              <a:rPr lang="en-US" sz="1800"/>
              <a:t> a night een August. I </a:t>
            </a:r>
            <a:r>
              <a:rPr lang="en-US" sz="1800">
                <a:solidFill>
                  <a:srgbClr val="FF0000"/>
                </a:solidFill>
              </a:rPr>
              <a:t>dohn</a:t>
            </a:r>
            <a:r>
              <a:rPr lang="en-US" sz="1800"/>
              <a:t> know di date. I cyaan tell you I know di date, ke I ain know di date. I </a:t>
            </a:r>
            <a:r>
              <a:rPr lang="en-US" sz="1800">
                <a:solidFill>
                  <a:srgbClr val="FF0000"/>
                </a:solidFill>
              </a:rPr>
              <a:t>wohn</a:t>
            </a:r>
            <a:r>
              <a:rPr lang="en-US" sz="1800"/>
              <a:t> lie, say I know di date, bot I know da August. An dey—it jes a go up come dong. An if you hab wata, you—if you hab wata een yo pail, ebry bit—ebry bit taan oba. An it mek a big—wen di eartquake sorta little cease an you go een di fiel, it gii you—it mek a big, wite—big, wite hole, like a grabe, like a grabe. An di sand wite! Now we fraid, ke dey say da gwine fall een on </a:t>
            </a:r>
            <a:r>
              <a:rPr lang="en-US" sz="1800">
                <a:solidFill>
                  <a:srgbClr val="FF0000"/>
                </a:solidFill>
              </a:rPr>
              <a:t>us</a:t>
            </a:r>
            <a:r>
              <a:rPr lang="en-US" sz="1800"/>
              <a:t>. Dat deh </a:t>
            </a:r>
            <a:r>
              <a:rPr lang="en-US" sz="1800">
                <a:solidFill>
                  <a:srgbClr val="FF0000"/>
                </a:solidFill>
              </a:rPr>
              <a:t>is</a:t>
            </a:r>
            <a:r>
              <a:rPr lang="en-US" sz="1800"/>
              <a:t> di eartquake now. Dat </a:t>
            </a:r>
            <a:r>
              <a:rPr lang="en-US" sz="1800">
                <a:solidFill>
                  <a:srgbClr val="FF0000"/>
                </a:solidFill>
              </a:rPr>
              <a:t>s</a:t>
            </a:r>
            <a:r>
              <a:rPr lang="en-US" sz="1800"/>
              <a:t> di eartquake. An you neba—dem bukra had to mek we shut op dat hole. Dat </a:t>
            </a:r>
            <a:r>
              <a:rPr lang="en-US" sz="1800">
                <a:solidFill>
                  <a:srgbClr val="FF0000"/>
                </a:solidFill>
              </a:rPr>
              <a:t>is</a:t>
            </a:r>
            <a:r>
              <a:rPr lang="en-US" sz="1800"/>
              <a:t> di eartquake—weh di eartquake big. You ondastan? Eartquake big deh, big deh. O, yes! Eartquake big deh, big deh. O, yes! Eartquake big deh. Oo! Eartquake! Big eartquake! Oo!</a:t>
            </a:r>
          </a:p>
          <a:p>
            <a:pPr marL="0" indent="182880">
              <a:lnSpc>
                <a:spcPct val="120000"/>
              </a:lnSpc>
              <a:spcBef>
                <a:spcPts val="0"/>
              </a:spcBef>
              <a:spcAft>
                <a:spcPts val="1200"/>
              </a:spcAft>
              <a:buNone/>
            </a:pPr>
            <a:r>
              <a:rPr lang="en-US" sz="1800"/>
              <a:t>My chillun all been big ones. O, yes! Dey all been big ones. Dey all </a:t>
            </a:r>
            <a:r>
              <a:rPr lang="en-US" sz="1800">
                <a:solidFill>
                  <a:srgbClr val="FF0000"/>
                </a:solidFill>
              </a:rPr>
              <a:t>had</a:t>
            </a:r>
            <a:r>
              <a:rPr lang="en-US" sz="1800"/>
              <a:t> dey sense. Dey all jes a cry. Why, da all rong dis section </a:t>
            </a:r>
            <a:r>
              <a:rPr lang="en-US" sz="1800">
                <a:solidFill>
                  <a:srgbClr val="FF0000"/>
                </a:solidFill>
              </a:rPr>
              <a:t>could</a:t>
            </a:r>
            <a:r>
              <a:rPr lang="en-US" sz="1800"/>
              <a:t> I yeh di hoopin an holla—all rong, an so moanful. An Calwary couldn hole di people. Di chuch inside jes as tick; outside ebryting da cry: “O, Lawd! O, Lawd! We done! We ain know why tis.” Edward Whaley say: “No!” say, “I see disya ain gone kill you, bot </a:t>
            </a:r>
            <a:r>
              <a:rPr lang="en-US" sz="1800">
                <a:solidFill>
                  <a:srgbClr val="FF0000"/>
                </a:solidFill>
              </a:rPr>
              <a:t>it is </a:t>
            </a:r>
            <a:r>
              <a:rPr lang="en-US" sz="1800"/>
              <a:t>di eartquake.”</a:t>
            </a:r>
          </a:p>
          <a:p>
            <a:pPr marL="0" indent="182880">
              <a:lnSpc>
                <a:spcPct val="120000"/>
              </a:lnSpc>
              <a:spcBef>
                <a:spcPts val="0"/>
              </a:spcBef>
              <a:spcAft>
                <a:spcPts val="1200"/>
              </a:spcAft>
              <a:buNone/>
            </a:pPr>
            <a:r>
              <a:rPr lang="en-US" sz="1800"/>
              <a:t>Den it fus sorta little null a little bit—sorta little null, ke ebryting da now gone sink dong, you know. So it die so—di eartquake. Say da gwine dat a way. I tell you, all right.</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a:t>Di Eartquake</a:t>
            </a:r>
            <a:r>
              <a:rPr lang="en-US" sz="3200" smtClean="0"/>
              <a:t/>
            </a:r>
            <a:br>
              <a:rPr lang="en-US" sz="3200" smtClean="0"/>
            </a:br>
            <a:r>
              <a:rPr lang="en-US" sz="2400" smtClean="0"/>
              <a:t>Rosina Cohen</a:t>
            </a:r>
            <a:endParaRPr lang="en-US" sz="240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marL="0" indent="182880">
              <a:lnSpc>
                <a:spcPct val="120000"/>
              </a:lnSpc>
              <a:spcBef>
                <a:spcPts val="0"/>
              </a:spcBef>
              <a:spcAft>
                <a:spcPts val="1200"/>
              </a:spcAft>
              <a:buNone/>
            </a:pPr>
            <a:r>
              <a:rPr lang="en-US" sz="1800"/>
              <a:t>An di eartquake? You aks me if I know bout di eartquake? Lawd, how mussy! Wen di eartquake, my son, Calwary couldn hole di people. You yeddy di people hollarin all rong an holla so moanful: “O Lawd! O Lawd! Di wol gwine to end.” Say we </a:t>
            </a:r>
            <a:r>
              <a:rPr lang="en-US" sz="1800">
                <a:solidFill>
                  <a:srgbClr val="FF0000"/>
                </a:solidFill>
              </a:rPr>
              <a:t>da gwine </a:t>
            </a:r>
            <a:r>
              <a:rPr lang="en-US" sz="1800"/>
              <a:t>sa.</a:t>
            </a:r>
          </a:p>
          <a:p>
            <a:pPr marL="0" indent="182880">
              <a:lnSpc>
                <a:spcPct val="120000"/>
              </a:lnSpc>
              <a:spcBef>
                <a:spcPts val="0"/>
              </a:spcBef>
              <a:spcAft>
                <a:spcPts val="1200"/>
              </a:spcAft>
              <a:buNone/>
            </a:pPr>
            <a:r>
              <a:rPr lang="en-US" sz="1800"/>
              <a:t>Tell—disya same man weh I da stay deh now—him granfada say, “Oona stan still”; say, “I see—I see eartquake fo tiday.”</a:t>
            </a:r>
          </a:p>
          <a:p>
            <a:pPr marL="0" indent="182880">
              <a:lnSpc>
                <a:spcPct val="120000"/>
              </a:lnSpc>
              <a:spcBef>
                <a:spcPts val="0"/>
              </a:spcBef>
              <a:spcAft>
                <a:spcPts val="1200"/>
              </a:spcAft>
              <a:buNone/>
            </a:pPr>
            <a:r>
              <a:rPr lang="en-US" sz="1800"/>
              <a:t>Dat </a:t>
            </a:r>
            <a:r>
              <a:rPr lang="en-US" sz="1800">
                <a:solidFill>
                  <a:srgbClr val="FF0000"/>
                </a:solidFill>
              </a:rPr>
              <a:t>was</a:t>
            </a:r>
            <a:r>
              <a:rPr lang="en-US" sz="1800"/>
              <a:t> a night een August. I </a:t>
            </a:r>
            <a:r>
              <a:rPr lang="en-US" sz="1800">
                <a:solidFill>
                  <a:srgbClr val="FF0000"/>
                </a:solidFill>
              </a:rPr>
              <a:t>dohn</a:t>
            </a:r>
            <a:r>
              <a:rPr lang="en-US" sz="1800"/>
              <a:t> know di date. I cyaan tell you I know di date, ke I </a:t>
            </a:r>
            <a:r>
              <a:rPr lang="en-US" sz="1800">
                <a:solidFill>
                  <a:srgbClr val="FF0000"/>
                </a:solidFill>
              </a:rPr>
              <a:t>ain</a:t>
            </a:r>
            <a:r>
              <a:rPr lang="en-US" sz="1800"/>
              <a:t> know di date. I wohn lie, say I know di date, bot I know </a:t>
            </a:r>
            <a:r>
              <a:rPr lang="en-US" sz="1800">
                <a:solidFill>
                  <a:srgbClr val="FF0000"/>
                </a:solidFill>
              </a:rPr>
              <a:t>da</a:t>
            </a:r>
            <a:r>
              <a:rPr lang="en-US" sz="1800"/>
              <a:t> August. An dey—it jes a go up come dong. An if you hab wata, you—if you hab wata een yo pail, ebry bit—ebry bit taan oba. An it mek a big—wen di eartquake sorta little cease an you go een di fiel, it gii you—it mek a big, wite—big, wite hole, like a grabe, like a grabe. An </a:t>
            </a:r>
            <a:r>
              <a:rPr lang="en-US" sz="1800">
                <a:solidFill>
                  <a:srgbClr val="FF0000"/>
                </a:solidFill>
              </a:rPr>
              <a:t>di sand wite</a:t>
            </a:r>
            <a:r>
              <a:rPr lang="en-US" sz="1800"/>
              <a:t>! Now </a:t>
            </a:r>
            <a:r>
              <a:rPr lang="en-US" sz="1800">
                <a:solidFill>
                  <a:srgbClr val="FF0000"/>
                </a:solidFill>
              </a:rPr>
              <a:t>we fraid, </a:t>
            </a:r>
            <a:r>
              <a:rPr lang="en-US" sz="1800"/>
              <a:t>ke dey say da gwine fall een on </a:t>
            </a:r>
            <a:r>
              <a:rPr lang="en-US" sz="1800">
                <a:solidFill>
                  <a:srgbClr val="FF0000"/>
                </a:solidFill>
              </a:rPr>
              <a:t>us</a:t>
            </a:r>
            <a:r>
              <a:rPr lang="en-US" sz="1800"/>
              <a:t>. Dat deh </a:t>
            </a:r>
            <a:r>
              <a:rPr lang="en-US" sz="1800">
                <a:solidFill>
                  <a:srgbClr val="FF0000"/>
                </a:solidFill>
              </a:rPr>
              <a:t>is</a:t>
            </a:r>
            <a:r>
              <a:rPr lang="en-US" sz="1800"/>
              <a:t> di eartquake now. Dat </a:t>
            </a:r>
            <a:r>
              <a:rPr lang="en-US" sz="1800">
                <a:solidFill>
                  <a:srgbClr val="FF0000"/>
                </a:solidFill>
              </a:rPr>
              <a:t>s</a:t>
            </a:r>
            <a:r>
              <a:rPr lang="en-US" sz="1800"/>
              <a:t> di eartquake. An you neba—dem bukra had to mek we shut op dat hole. Dat </a:t>
            </a:r>
            <a:r>
              <a:rPr lang="en-US" sz="1800">
                <a:solidFill>
                  <a:srgbClr val="FF0000"/>
                </a:solidFill>
              </a:rPr>
              <a:t>is</a:t>
            </a:r>
            <a:r>
              <a:rPr lang="en-US" sz="1800"/>
              <a:t> di eartquake—weh </a:t>
            </a:r>
            <a:r>
              <a:rPr lang="en-US" sz="1800">
                <a:solidFill>
                  <a:srgbClr val="FF0000"/>
                </a:solidFill>
              </a:rPr>
              <a:t>di eartquake big</a:t>
            </a:r>
            <a:r>
              <a:rPr lang="en-US" sz="1800"/>
              <a:t>. You ondastan? </a:t>
            </a:r>
            <a:r>
              <a:rPr lang="en-US" sz="1800">
                <a:solidFill>
                  <a:srgbClr val="FF0000"/>
                </a:solidFill>
              </a:rPr>
              <a:t>Eartquake big </a:t>
            </a:r>
            <a:r>
              <a:rPr lang="en-US" sz="1800"/>
              <a:t>deh, big deh. O, yes! Eartquake big deh, big deh. O, yes! Eartquake big deh. Oo! Eartquake! Big eartquake! Oo!</a:t>
            </a:r>
          </a:p>
          <a:p>
            <a:pPr marL="0" indent="182880">
              <a:lnSpc>
                <a:spcPct val="120000"/>
              </a:lnSpc>
              <a:spcBef>
                <a:spcPts val="0"/>
              </a:spcBef>
              <a:spcAft>
                <a:spcPts val="1200"/>
              </a:spcAft>
              <a:buNone/>
            </a:pPr>
            <a:r>
              <a:rPr lang="en-US" sz="1800"/>
              <a:t>My chillun all </a:t>
            </a:r>
            <a:r>
              <a:rPr lang="en-US" sz="1800">
                <a:solidFill>
                  <a:srgbClr val="FF0000"/>
                </a:solidFill>
              </a:rPr>
              <a:t>been</a:t>
            </a:r>
            <a:r>
              <a:rPr lang="en-US" sz="1800"/>
              <a:t> big ones. O, yes! Dey all been big ones. Dey all had dey sense. Dey all jes a cry. Why, da all rong dis section could I yeh di hoopin an holla—all rong, an so moanful. An Calwary couldn hole di people. Di chuch inside jes as tick; outside ebryting da cry: “O, Lawd! O, Lawd! We done! We ain know why tis.” Edward Whaley say: “No!” say, “I see disya ain gone kill you, bot </a:t>
            </a:r>
            <a:r>
              <a:rPr lang="en-US" sz="1800">
                <a:solidFill>
                  <a:srgbClr val="FF0000"/>
                </a:solidFill>
              </a:rPr>
              <a:t>it is </a:t>
            </a:r>
            <a:r>
              <a:rPr lang="en-US" sz="1800"/>
              <a:t>di eartquake.”</a:t>
            </a:r>
          </a:p>
          <a:p>
            <a:pPr marL="0" indent="182880">
              <a:lnSpc>
                <a:spcPct val="120000"/>
              </a:lnSpc>
              <a:spcBef>
                <a:spcPts val="0"/>
              </a:spcBef>
              <a:spcAft>
                <a:spcPts val="1200"/>
              </a:spcAft>
              <a:buNone/>
            </a:pPr>
            <a:r>
              <a:rPr lang="en-US" sz="1800"/>
              <a:t>Den it fus sorta little null a little bit—sorta little null, ke ebryting da now gone sink dong, you know. So it die so—di eartquake. Say da gwine dat a way. I tell you, all right.</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330896"/>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800"/>
              </a:spcAft>
              <a:buClrTx/>
              <a:buSzTx/>
              <a:buFontTx/>
              <a:buNone/>
              <a:tabLst/>
            </a:pPr>
            <a:r>
              <a:rPr kumimoji="0" lang="en-US" sz="2000" b="0" i="0" u="none" strike="noStrike" cap="none" normalizeH="0" baseline="0" smtClean="0">
                <a:ln>
                  <a:noFill/>
                </a:ln>
                <a:solidFill>
                  <a:schemeClr val="tx1"/>
                </a:solidFill>
                <a:effectLst/>
                <a:ea typeface="Calibri" pitchFamily="34" charset="0"/>
                <a:cs typeface="Times New Roman" pitchFamily="18" charset="0"/>
              </a:rPr>
              <a:t>text</a:t>
            </a:r>
            <a:r>
              <a:rPr kumimoji="0" lang="en-US" sz="2000" b="0" i="0" u="none" strike="noStrike" cap="none" normalizeH="0" smtClean="0">
                <a:ln>
                  <a:noFill/>
                </a:ln>
                <a:solidFill>
                  <a:schemeClr val="tx1"/>
                </a:solidFill>
                <a:effectLst/>
                <a:ea typeface="Calibri" pitchFamily="34" charset="0"/>
                <a:cs typeface="Times New Roman" pitchFamily="18" charset="0"/>
              </a:rPr>
              <a:t> = sentence + sentence + sentence…</a:t>
            </a:r>
            <a:endParaRPr kumimoji="0" lang="en-US" sz="2000" b="0" i="0" u="none" strike="noStrike" cap="none" normalizeH="0" baseline="0" smtClean="0">
              <a:ln>
                <a:noFill/>
              </a:ln>
              <a:solidFill>
                <a:schemeClr val="tx1"/>
              </a:solidFill>
              <a:effectLst/>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ts val="1800"/>
              </a:spcAft>
              <a:buClrTx/>
              <a:buSzTx/>
              <a:buFontTx/>
              <a:buNone/>
              <a:tabLst/>
            </a:pPr>
            <a:r>
              <a:rPr kumimoji="0" lang="en-US" sz="2000" b="0" i="0" u="none" strike="noStrike" cap="none" normalizeH="0" baseline="0" smtClean="0">
                <a:ln>
                  <a:noFill/>
                </a:ln>
                <a:solidFill>
                  <a:schemeClr val="tx1"/>
                </a:solidFill>
                <a:effectLst/>
                <a:ea typeface="Calibri" pitchFamily="34" charset="0"/>
                <a:cs typeface="Times New Roman" pitchFamily="18" charset="0"/>
              </a:rPr>
              <a:t>sentence </a:t>
            </a:r>
            <a:r>
              <a:rPr kumimoji="0" lang="en-US" sz="2000" b="0" i="0" u="none" strike="noStrike" cap="none" normalizeH="0" baseline="0" smtClean="0">
                <a:ln>
                  <a:noFill/>
                </a:ln>
                <a:solidFill>
                  <a:schemeClr val="tx1"/>
                </a:solidFill>
                <a:effectLst/>
                <a:ea typeface="Calibri" pitchFamily="34" charset="0"/>
                <a:cs typeface="Times New Roman" pitchFamily="18" charset="0"/>
              </a:rPr>
              <a:t>= (sentence margin) + sentence nucleus</a:t>
            </a:r>
            <a:endParaRPr kumimoji="0" lang="en-US" sz="2000" b="0" i="0" u="none" strike="noStrike" cap="none" normalizeH="0" baseline="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ts val="1800"/>
              </a:spcAft>
              <a:buClrTx/>
              <a:buSzTx/>
              <a:buFontTx/>
              <a:buNone/>
              <a:tabLst/>
            </a:pPr>
            <a:r>
              <a:rPr kumimoji="0" lang="en-US" sz="2000" b="0" i="0" u="none" strike="noStrike" cap="none" normalizeH="0" baseline="0" smtClean="0">
                <a:ln>
                  <a:noFill/>
                </a:ln>
                <a:solidFill>
                  <a:schemeClr val="tx1"/>
                </a:solidFill>
                <a:effectLst/>
                <a:ea typeface="Calibri" pitchFamily="34" charset="0"/>
                <a:cs typeface="Times New Roman" pitchFamily="18" charset="0"/>
              </a:rPr>
              <a:t>sentence nucleus = (dependent clause) + independent clause + (dependent clause)</a:t>
            </a:r>
            <a:endParaRPr kumimoji="0" lang="en-US" sz="2000" b="0" i="0" u="none" strike="noStrike" cap="none" normalizeH="0" baseline="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ts val="1800"/>
              </a:spcAft>
              <a:buClrTx/>
              <a:buSzTx/>
              <a:buFontTx/>
              <a:buNone/>
              <a:tabLst/>
            </a:pPr>
            <a:r>
              <a:rPr kumimoji="0" lang="en-US" sz="2000" b="0" i="0" u="none" strike="noStrike" cap="none" normalizeH="0" baseline="0" smtClean="0">
                <a:ln>
                  <a:noFill/>
                </a:ln>
                <a:solidFill>
                  <a:schemeClr val="tx1"/>
                </a:solidFill>
                <a:effectLst/>
                <a:ea typeface="Calibri" pitchFamily="34" charset="0"/>
                <a:cs typeface="Times New Roman" pitchFamily="18" charset="0"/>
              </a:rPr>
              <a:t>clause = subject + predicate + (object/complement)</a:t>
            </a:r>
            <a:endParaRPr kumimoji="0" lang="en-US" sz="2000" b="0" i="0" u="none" strike="noStrike" cap="none" normalizeH="0" baseline="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ts val="1800"/>
              </a:spcAft>
              <a:buClrTx/>
              <a:buSzTx/>
              <a:buFontTx/>
              <a:buNone/>
              <a:tabLst/>
            </a:pPr>
            <a:r>
              <a:rPr kumimoji="0" lang="en-US" sz="2000" b="0" i="0" u="none" strike="noStrike" cap="none" normalizeH="0" baseline="0" smtClean="0">
                <a:ln>
                  <a:noFill/>
                </a:ln>
                <a:solidFill>
                  <a:schemeClr val="tx1"/>
                </a:solidFill>
                <a:effectLst/>
                <a:ea typeface="Calibri" pitchFamily="34" charset="0"/>
                <a:cs typeface="Times New Roman" pitchFamily="18" charset="0"/>
              </a:rPr>
              <a:t>dependent clause = subordinating conjunction + clause</a:t>
            </a:r>
            <a:endParaRPr kumimoji="0" lang="en-US" sz="2000" b="0" i="0" u="none" strike="noStrike" cap="none" normalizeH="0" baseline="0" smtClean="0">
              <a:ln>
                <a:noFill/>
              </a:ln>
              <a:solidFill>
                <a:schemeClr val="tx1"/>
              </a:solidFill>
              <a:effectLst/>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fade">
                                      <p:cBhvr>
                                        <p:cTn id="7" dur="2000"/>
                                        <p:tgtEl>
                                          <p:spTgt spid="10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fade">
                                      <p:cBhvr>
                                        <p:cTn id="12" dur="2000"/>
                                        <p:tgtEl>
                                          <p:spTgt spid="10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fade">
                                      <p:cBhvr>
                                        <p:cTn id="17" dur="2000"/>
                                        <p:tgtEl>
                                          <p:spTgt spid="10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5">
                                            <p:txEl>
                                              <p:pRg st="3" end="3"/>
                                            </p:txEl>
                                          </p:spTgt>
                                        </p:tgtEl>
                                        <p:attrNameLst>
                                          <p:attrName>style.visibility</p:attrName>
                                        </p:attrNameLst>
                                      </p:cBhvr>
                                      <p:to>
                                        <p:strVal val="visible"/>
                                      </p:to>
                                    </p:set>
                                    <p:animEffect transition="in" filter="fade">
                                      <p:cBhvr>
                                        <p:cTn id="22" dur="2000"/>
                                        <p:tgtEl>
                                          <p:spTgt spid="10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Effect transition="in" filter="fade">
                                      <p:cBhvr>
                                        <p:cTn id="27" dur="2000"/>
                                        <p:tgtEl>
                                          <p:spTgt spid="10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Mekin Manure on </a:t>
            </a:r>
            <a:r>
              <a:rPr lang="en-US" sz="3200"/>
              <a:t>Sent </a:t>
            </a:r>
            <a:r>
              <a:rPr lang="en-US" sz="3200"/>
              <a:t>Helena </a:t>
            </a:r>
            <a:r>
              <a:rPr lang="en-US" sz="3200" smtClean="0"/>
              <a:t>Islan</a:t>
            </a:r>
            <a:r>
              <a:rPr lang="en-US" smtClean="0"/>
              <a:t/>
            </a:r>
            <a:br>
              <a:rPr lang="en-US" smtClean="0"/>
            </a:br>
            <a:r>
              <a:rPr lang="en-US" sz="2400" smtClean="0"/>
              <a:t>Samuel Polite</a:t>
            </a:r>
            <a:endParaRPr lang="en-US" sz="2400"/>
          </a:p>
        </p:txBody>
      </p:sp>
      <p:sp>
        <p:nvSpPr>
          <p:cNvPr id="3" name="Content Placeholder 2"/>
          <p:cNvSpPr>
            <a:spLocks noGrp="1"/>
          </p:cNvSpPr>
          <p:nvPr>
            <p:ph idx="1"/>
          </p:nvPr>
        </p:nvSpPr>
        <p:spPr>
          <a:xfrm>
            <a:off x="457200" y="1447800"/>
            <a:ext cx="8229600" cy="5181600"/>
          </a:xfrm>
        </p:spPr>
        <p:txBody>
          <a:bodyPr>
            <a:normAutofit fontScale="40000" lnSpcReduction="20000"/>
          </a:bodyPr>
          <a:lstStyle/>
          <a:p>
            <a:pPr marL="0" indent="182880">
              <a:lnSpc>
                <a:spcPct val="120000"/>
              </a:lnSpc>
              <a:spcBef>
                <a:spcPts val="0"/>
              </a:spcBef>
              <a:spcAft>
                <a:spcPts val="1200"/>
              </a:spcAft>
              <a:buNone/>
            </a:pPr>
            <a:r>
              <a:rPr lang="en-US" sz="4000">
                <a:solidFill>
                  <a:srgbClr val="FF0000"/>
                </a:solidFill>
              </a:rPr>
              <a:t>Now</a:t>
            </a:r>
            <a:r>
              <a:rPr lang="en-US" sz="4000"/>
              <a:t> I come to di manure. I pit seben load a trash right een di bottom. </a:t>
            </a:r>
            <a:r>
              <a:rPr lang="en-US" sz="4000">
                <a:solidFill>
                  <a:srgbClr val="FF0000"/>
                </a:solidFill>
              </a:rPr>
              <a:t>Den</a:t>
            </a:r>
            <a:r>
              <a:rPr lang="en-US" sz="4000"/>
              <a:t> I pit tree cod a maash straw. </a:t>
            </a:r>
            <a:r>
              <a:rPr lang="en-US" sz="4000">
                <a:solidFill>
                  <a:srgbClr val="FF0000"/>
                </a:solidFill>
              </a:rPr>
              <a:t>Den</a:t>
            </a:r>
            <a:r>
              <a:rPr lang="en-US" sz="4000"/>
              <a:t> I pit a load a trash on um agin—so much trash on um agin. </a:t>
            </a:r>
            <a:r>
              <a:rPr lang="en-US" sz="4000">
                <a:solidFill>
                  <a:srgbClr val="FF0000"/>
                </a:solidFill>
              </a:rPr>
              <a:t>Den</a:t>
            </a:r>
            <a:r>
              <a:rPr lang="en-US" sz="4000"/>
              <a:t> I pit bout eight load a san-mud cross um—broadcass um cross um—trash, maash, mud. </a:t>
            </a:r>
            <a:r>
              <a:rPr lang="en-US" sz="4000">
                <a:solidFill>
                  <a:srgbClr val="FF0000"/>
                </a:solidFill>
              </a:rPr>
              <a:t>An</a:t>
            </a:r>
            <a:r>
              <a:rPr lang="en-US" sz="4000"/>
              <a:t> I keep on wid dat an keep on wid dat ontil—you see how mine stan deh now? I keep on wid dat, an wen dis rain done wid dat manure, I dis kin tuk um an broadcass um. I trow mine dis way: I trow one furra dat way an I trow one dis way.</a:t>
            </a:r>
          </a:p>
          <a:p>
            <a:pPr marL="0" indent="182880">
              <a:lnSpc>
                <a:spcPct val="120000"/>
              </a:lnSpc>
              <a:spcBef>
                <a:spcPts val="0"/>
              </a:spcBef>
              <a:spcAft>
                <a:spcPts val="1200"/>
              </a:spcAft>
              <a:buNone/>
            </a:pPr>
            <a:r>
              <a:rPr lang="en-US" sz="4000">
                <a:solidFill>
                  <a:srgbClr val="FF0000"/>
                </a:solidFill>
              </a:rPr>
              <a:t>Den</a:t>
            </a:r>
            <a:r>
              <a:rPr lang="en-US" sz="4000"/>
              <a:t> wen I gone plant di conn, I drop di conn right een yah. I drop di conn like dis—watch me good now: See? I go on. </a:t>
            </a:r>
            <a:r>
              <a:rPr lang="en-US" sz="4000">
                <a:solidFill>
                  <a:srgbClr val="FF0000"/>
                </a:solidFill>
              </a:rPr>
              <a:t>Den</a:t>
            </a:r>
            <a:r>
              <a:rPr lang="en-US" sz="4000"/>
              <a:t> wen I done dat row, I ton di critta right een dat row wid di cultiweta now. Tuk up di back feet an let di two front feet go dis way, an dem two front feet kowa up dat conn completely.</a:t>
            </a:r>
          </a:p>
          <a:p>
            <a:pPr marL="0" indent="182880">
              <a:lnSpc>
                <a:spcPct val="120000"/>
              </a:lnSpc>
              <a:spcBef>
                <a:spcPts val="0"/>
              </a:spcBef>
              <a:spcAft>
                <a:spcPts val="1200"/>
              </a:spcAft>
              <a:buNone/>
            </a:pPr>
            <a:r>
              <a:rPr lang="en-US" sz="4000">
                <a:solidFill>
                  <a:srgbClr val="FF0000"/>
                </a:solidFill>
              </a:rPr>
              <a:t>Den</a:t>
            </a:r>
            <a:r>
              <a:rPr lang="en-US" sz="4000"/>
              <a:t> wen I done kowa dat conn, I load up di caat an haul di manure. </a:t>
            </a:r>
            <a:r>
              <a:rPr lang="en-US" sz="4000">
                <a:solidFill>
                  <a:srgbClr val="FF0000"/>
                </a:solidFill>
              </a:rPr>
              <a:t>Den</a:t>
            </a:r>
            <a:r>
              <a:rPr lang="en-US" sz="4000"/>
              <a:t> I git my fok an I broadcass my manure right on deh. </a:t>
            </a:r>
            <a:r>
              <a:rPr lang="en-US" sz="4000">
                <a:solidFill>
                  <a:srgbClr val="FF0000"/>
                </a:solidFill>
              </a:rPr>
              <a:t>Den</a:t>
            </a:r>
            <a:r>
              <a:rPr lang="en-US" sz="4000"/>
              <a:t> I let dat conn come up troo dat manure. You see? An is long is dat conn comin up, is long is dat manure will be on di conn root, di conn root cyaan come out ower um; an dat manure will stay on dat conn root, sa, an you will see crop. Wen dat conn come out deh, wen dat conn com up, it got to come troo dat manure, ainty? An dat manure will steady lay on dat conn root; an di mo di conn grow, di blacka it git.</a:t>
            </a:r>
          </a:p>
          <a:p>
            <a:pPr marL="0" indent="182880">
              <a:lnSpc>
                <a:spcPct val="120000"/>
              </a:lnSpc>
              <a:spcBef>
                <a:spcPts val="0"/>
              </a:spcBef>
              <a:spcAft>
                <a:spcPts val="1200"/>
              </a:spcAft>
              <a:buNone/>
            </a:pPr>
            <a:r>
              <a:rPr lang="en-US" sz="4000">
                <a:solidFill>
                  <a:srgbClr val="FF0000"/>
                </a:solidFill>
              </a:rPr>
              <a:t>But</a:t>
            </a:r>
            <a:r>
              <a:rPr lang="en-US" sz="4000"/>
              <a:t> guano—I wouldn gii you ten cent fa all di bag you kin bring to me. If you wahn to see dat manure—you will be comin een di fall—you come dong an tell me.</a:t>
            </a:r>
          </a:p>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Content Placeholder 3" descr="flex.jpg"/>
          <p:cNvPicPr>
            <a:picLocks noGrp="1" noChangeAspect="1"/>
          </p:cNvPicPr>
          <p:nvPr>
            <p:ph idx="1"/>
          </p:nvPr>
        </p:nvPicPr>
        <p:blipFill>
          <a:blip r:embed="rId2" cstate="print"/>
          <a:stretch>
            <a:fillRect/>
          </a:stretch>
        </p:blipFill>
        <p:spPr>
          <a:xfrm>
            <a:off x="0" y="423068"/>
            <a:ext cx="9136945" cy="5139532"/>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Di_Root_Ooman.mpg">
            <a:hlinkClick r:id="" action="ppaction://media"/>
          </p:cNvPr>
          <p:cNvPicPr>
            <a:picLocks noRot="1" noChangeAspect="1"/>
          </p:cNvPicPr>
          <p:nvPr>
            <a:videoFile r:link="rId1"/>
          </p:nvPr>
        </p:nvPicPr>
        <p:blipFill>
          <a:blip r:embed="rId3" cstate="print"/>
          <a:stretch>
            <a:fillRect/>
          </a:stretch>
        </p:blipFill>
        <p:spPr>
          <a:xfrm>
            <a:off x="0" y="381000"/>
            <a:ext cx="9144000" cy="6096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Is paat ob it een Gullah an paat ob it not. Dis happen een Coosawhatchee. It has to do wi witchcraft as well. Okay?</a:t>
            </a:r>
          </a:p>
          <a:p>
            <a:pPr marL="0" indent="182880">
              <a:spcBef>
                <a:spcPts val="0"/>
              </a:spcBef>
              <a:spcAft>
                <a:spcPts val="1200"/>
              </a:spcAft>
              <a:buNone/>
            </a:pPr>
            <a:r>
              <a:rPr lang="en-US" sz="1600"/>
              <a:t>Mista Jim—I’m not gonna say lass name, okay?—had a faam nex to Miss Rachel house. Di hog git out. So, Mista Jim raisin cain, tellin dem chirren dey betta come git dey hog. So Miss Rachel sen dem boys oba deh ta git di hog. </a:t>
            </a:r>
          </a:p>
          <a:p>
            <a:pPr marL="0" indent="182880">
              <a:spcBef>
                <a:spcPts val="0"/>
              </a:spcBef>
              <a:spcAft>
                <a:spcPts val="1200"/>
              </a:spcAft>
              <a:buNone/>
            </a:pPr>
            <a:r>
              <a:rPr lang="en-US" sz="1600"/>
              <a:t>Mista Jim raise cain an kick one a di boys. So Miss Rachel went an ask um, “Jim, I know di hog hab git out, an, uh, I wahn know, I sen dem chirren oba deh fa git um, an you kick my boy.” Say,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t>Say, “Fo sundown dis ebenin ya fa tek ax fa cut um off.” [[laughter]]</a:t>
            </a:r>
          </a:p>
          <a:p>
            <a:pPr marL="0" indent="182880">
              <a:spcBef>
                <a:spcPts val="0"/>
              </a:spcBef>
              <a:spcAft>
                <a:spcPts val="1200"/>
              </a:spcAft>
              <a:buNone/>
            </a:pPr>
            <a:r>
              <a:rPr lang="en-US" sz="1600"/>
              <a:t>Sure enough, Jim cut his foot off with the ax. Now dis was di root ooman. You dohn fool wi di root ooman.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solidFill>
                  <a:srgbClr val="FF0000"/>
                </a:solidFill>
              </a:rPr>
              <a:t>Leh me tell ya a story. Is paat ob it een Gullah an paat ob it not. </a:t>
            </a:r>
            <a:r>
              <a:rPr lang="en-US" sz="1600"/>
              <a:t>Dis happen een Coosawhatchee. It has to do wi witchcraft as well. Okay?</a:t>
            </a:r>
          </a:p>
          <a:p>
            <a:pPr marL="0" indent="182880">
              <a:spcBef>
                <a:spcPts val="0"/>
              </a:spcBef>
              <a:spcAft>
                <a:spcPts val="1200"/>
              </a:spcAft>
              <a:buNone/>
            </a:pPr>
            <a:r>
              <a:rPr lang="en-US" sz="1600"/>
              <a:t>Mista Jim—I’m not gonna say lass name, okay?—had a faam nex to Miss Rachel house. Di hog git out. So, Mista Jim raisin cain, tellin dem chirren dey betta come git dey hog. So Miss Rachel sen dem boys oba deh ta git di hog. </a:t>
            </a:r>
          </a:p>
          <a:p>
            <a:pPr marL="0" indent="182880">
              <a:spcBef>
                <a:spcPts val="0"/>
              </a:spcBef>
              <a:spcAft>
                <a:spcPts val="1200"/>
              </a:spcAft>
              <a:buNone/>
            </a:pPr>
            <a:r>
              <a:rPr lang="en-US" sz="1600"/>
              <a:t>Mista Jim raise cain an kick one a di boys. So Miss Rachel went an ask um, “Jim, I know di hog hab git out, an, uh, I wahn know, I sen dem chirren oba deh fa git um, an you kick my boy.” Say,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t>Say, “Fo sundown dis ebenin ya fa tek ax fa cut um off.” [[laughter]]</a:t>
            </a:r>
          </a:p>
          <a:p>
            <a:pPr marL="0" indent="182880">
              <a:spcBef>
                <a:spcPts val="0"/>
              </a:spcBef>
              <a:spcAft>
                <a:spcPts val="1200"/>
              </a:spcAft>
              <a:buNone/>
            </a:pPr>
            <a:r>
              <a:rPr lang="en-US" sz="1600"/>
              <a:t>Sure enough, Jim cut his foot off with the ax. Now dis was di root ooman. You dohn fool wi di root ooman.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Is paat ob it een Gullah an paat ob it not. </a:t>
            </a:r>
            <a:r>
              <a:rPr lang="en-US" sz="1600">
                <a:solidFill>
                  <a:srgbClr val="FF0000"/>
                </a:solidFill>
              </a:rPr>
              <a:t>Dis happen een Coosawhatchee. It has to do wi witchcraft as well. Okay?</a:t>
            </a:r>
          </a:p>
          <a:p>
            <a:pPr marL="0" indent="182880">
              <a:spcBef>
                <a:spcPts val="0"/>
              </a:spcBef>
              <a:spcAft>
                <a:spcPts val="1200"/>
              </a:spcAft>
              <a:buNone/>
            </a:pPr>
            <a:r>
              <a:rPr lang="en-US" sz="1600">
                <a:solidFill>
                  <a:srgbClr val="FF0000"/>
                </a:solidFill>
              </a:rPr>
              <a:t>Mista Jim—I’m not gonna say lass name, okay?—had a faam nex to Miss Rachel house. </a:t>
            </a:r>
            <a:r>
              <a:rPr lang="en-US" sz="1600"/>
              <a:t>Di hog git out. So, Mista Jim raisin cain, tellin dem chirren dey betta come git dey hog. So Miss Rachel sen dem boys oba deh ta git di hog. </a:t>
            </a:r>
          </a:p>
          <a:p>
            <a:pPr marL="0" indent="182880">
              <a:spcBef>
                <a:spcPts val="0"/>
              </a:spcBef>
              <a:spcAft>
                <a:spcPts val="1200"/>
              </a:spcAft>
              <a:buNone/>
            </a:pPr>
            <a:r>
              <a:rPr lang="en-US" sz="1600"/>
              <a:t>Mista Jim raise cain an kick one a di boys. So Miss Rachel went an ask um, “Jim, I know di hog hab git out, an, uh, I wahn know, I sen dem chirren oba deh fa git um, an you kick my boy.” Say,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t>Say, “Fo sundown dis ebenin ya fa tek ax fa cut um off.” [[laughter]]</a:t>
            </a:r>
          </a:p>
          <a:p>
            <a:pPr marL="0" indent="182880">
              <a:spcBef>
                <a:spcPts val="0"/>
              </a:spcBef>
              <a:spcAft>
                <a:spcPts val="1200"/>
              </a:spcAft>
              <a:buNone/>
            </a:pPr>
            <a:r>
              <a:rPr lang="en-US" sz="1600"/>
              <a:t>Sure enough, Jim cut his foot off with the ax. Now dis was di root ooman. You dohn fool wi di root ooman.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sz="3200" smtClean="0"/>
              <a:t>Di Root Ooman</a:t>
            </a:r>
            <a:r>
              <a:rPr lang="en-US" smtClean="0"/>
              <a:t/>
            </a:r>
            <a:br>
              <a:rPr lang="en-US" smtClean="0"/>
            </a:br>
            <a:r>
              <a:rPr lang="en-US" sz="2400" smtClean="0"/>
              <a:t>Leo Gaston</a:t>
            </a:r>
            <a:endParaRPr lang="en-US" sz="2400"/>
          </a:p>
        </p:txBody>
      </p:sp>
      <p:sp>
        <p:nvSpPr>
          <p:cNvPr id="3" name="Content Placeholder 2"/>
          <p:cNvSpPr>
            <a:spLocks noGrp="1"/>
          </p:cNvSpPr>
          <p:nvPr>
            <p:ph idx="1"/>
          </p:nvPr>
        </p:nvSpPr>
        <p:spPr>
          <a:xfrm>
            <a:off x="609600" y="1447800"/>
            <a:ext cx="7924800" cy="4114800"/>
          </a:xfrm>
        </p:spPr>
        <p:txBody>
          <a:bodyPr>
            <a:normAutofit/>
          </a:bodyPr>
          <a:lstStyle/>
          <a:p>
            <a:pPr marL="0" indent="182880">
              <a:spcBef>
                <a:spcPts val="0"/>
              </a:spcBef>
              <a:spcAft>
                <a:spcPts val="1200"/>
              </a:spcAft>
              <a:buNone/>
            </a:pPr>
            <a:r>
              <a:rPr lang="en-US" sz="1600"/>
              <a:t>Leh me tell ya a story. Is paat ob it een Gullah an paat ob it not. Dis happen een Coosawhatchee. It has to do wi witchcraft as well. Okay?</a:t>
            </a:r>
          </a:p>
          <a:p>
            <a:pPr marL="0" indent="182880">
              <a:spcBef>
                <a:spcPts val="0"/>
              </a:spcBef>
              <a:spcAft>
                <a:spcPts val="1200"/>
              </a:spcAft>
              <a:buNone/>
            </a:pPr>
            <a:r>
              <a:rPr lang="en-US" sz="1600"/>
              <a:t>Mista Jim—I’m not gonna say lass name, okay?—had a faam nex to Miss Rachel house. </a:t>
            </a:r>
            <a:r>
              <a:rPr lang="en-US" sz="1600">
                <a:solidFill>
                  <a:srgbClr val="FF0000"/>
                </a:solidFill>
              </a:rPr>
              <a:t>Di hog git out.</a:t>
            </a:r>
            <a:r>
              <a:rPr lang="en-US" sz="1600"/>
              <a:t> So, Mista Jim raisin cain, tellin dem chirren dey betta come git dey hog. So Miss Rachel sen dem boys oba deh ta git di hog. </a:t>
            </a:r>
          </a:p>
          <a:p>
            <a:pPr marL="0" indent="182880">
              <a:spcBef>
                <a:spcPts val="0"/>
              </a:spcBef>
              <a:spcAft>
                <a:spcPts val="1200"/>
              </a:spcAft>
              <a:buNone/>
            </a:pPr>
            <a:r>
              <a:rPr lang="en-US" sz="1600"/>
              <a:t>Mista Jim raise cain an kick one a di boys. So Miss Rachel went an ask um, “Jim, I know di hog hab git out, an, uh, I wahn know, I sen dem chirren oba deh fa git um, an you kick my boy.” Say, “Mista Jim, weh you foot you kick dat boy wid?”</a:t>
            </a:r>
          </a:p>
          <a:p>
            <a:pPr marL="0" indent="182880">
              <a:spcBef>
                <a:spcPts val="0"/>
              </a:spcBef>
              <a:spcAft>
                <a:spcPts val="1200"/>
              </a:spcAft>
              <a:buNone/>
            </a:pPr>
            <a:r>
              <a:rPr lang="en-US" sz="1600"/>
              <a:t>“Dis foot right yeh.”</a:t>
            </a:r>
          </a:p>
          <a:p>
            <a:pPr marL="0" indent="182880">
              <a:spcBef>
                <a:spcPts val="0"/>
              </a:spcBef>
              <a:spcAft>
                <a:spcPts val="1200"/>
              </a:spcAft>
              <a:buNone/>
            </a:pPr>
            <a:r>
              <a:rPr lang="en-US" sz="1600"/>
              <a:t>Say, “Fo sundown dis ebenin ya fa tek ax fa cut um off.” [[laughter]]</a:t>
            </a:r>
          </a:p>
          <a:p>
            <a:pPr marL="0" indent="182880">
              <a:spcBef>
                <a:spcPts val="0"/>
              </a:spcBef>
              <a:spcAft>
                <a:spcPts val="1200"/>
              </a:spcAft>
              <a:buNone/>
            </a:pPr>
            <a:r>
              <a:rPr lang="en-US" sz="1600"/>
              <a:t>Sure enough, Jim cut his foot off with the ax. Now dis was di root ooman. You dohn fool wi di root ooman.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7177</Words>
  <Application>Microsoft Office PowerPoint</Application>
  <PresentationFormat>On-screen Show (4:3)</PresentationFormat>
  <Paragraphs>149</Paragraphs>
  <Slides>26</Slides>
  <Notes>0</Notes>
  <HiddenSlides>0</HiddenSlides>
  <MMClips>1</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Discourse Analysis of Gullah Texts</vt:lpstr>
      <vt:lpstr>Mekin Manure on Sent Helena Islan Samuel Polite</vt:lpstr>
      <vt:lpstr>Mekin Manure on Sent Helena Islan Samuel Polite</vt:lpstr>
      <vt:lpstr>Slide 4</vt:lpstr>
      <vt:lpstr>Slide 5</vt:lpstr>
      <vt:lpstr>Di Root Ooman Leo Gaston</vt:lpstr>
      <vt:lpstr>Di Root Ooman Leo Gaston</vt:lpstr>
      <vt:lpstr>Di Root Ooman Leo Gaston</vt:lpstr>
      <vt:lpstr>Di Root Ooman Leo Gaston</vt:lpstr>
      <vt:lpstr>Di Root Ooman Leo Gaston</vt:lpstr>
      <vt:lpstr>Di Root Ooman Leo Gaston</vt:lpstr>
      <vt:lpstr>Di Root Ooman Leo Gaston</vt:lpstr>
      <vt:lpstr>Di Root Ooman Leo Gaston</vt:lpstr>
      <vt:lpstr>Di Root Ooman Leo Gaston</vt:lpstr>
      <vt:lpstr>Di Root Ooman Leo Gaston</vt:lpstr>
      <vt:lpstr>Di Root Ooman Leo Gaston</vt:lpstr>
      <vt:lpstr>Di Eartquake Rosina Cohen</vt:lpstr>
      <vt:lpstr>Di Eartquake Rosina Cohen</vt:lpstr>
      <vt:lpstr>Di Eartquake Rosina Cohen</vt:lpstr>
      <vt:lpstr>Di Eartquake Rosina Cohen</vt:lpstr>
      <vt:lpstr>Di Eartquake Rosina Cohen</vt:lpstr>
      <vt:lpstr>Di Eartquake Rosina Cohen</vt:lpstr>
      <vt:lpstr>Di Eartquake Rosina Cohen</vt:lpstr>
      <vt:lpstr>Di Eartquake Rosina Cohen</vt:lpstr>
      <vt:lpstr>Di Eartquake Rosina Cohen</vt:lpstr>
      <vt:lpstr>Slide 26</vt:lpstr>
    </vt:vector>
  </TitlesOfParts>
  <Company>Jaars,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Frank</dc:creator>
  <cp:lastModifiedBy>David Frank</cp:lastModifiedBy>
  <cp:revision>25</cp:revision>
  <dcterms:created xsi:type="dcterms:W3CDTF">2012-07-31T11:07:39Z</dcterms:created>
  <dcterms:modified xsi:type="dcterms:W3CDTF">2012-07-31T17:37:31Z</dcterms:modified>
</cp:coreProperties>
</file>