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60" r:id="rId2"/>
    <p:sldId id="304" r:id="rId3"/>
    <p:sldId id="307" r:id="rId4"/>
    <p:sldId id="305" r:id="rId5"/>
    <p:sldId id="310" r:id="rId6"/>
    <p:sldId id="302" r:id="rId7"/>
    <p:sldId id="257" r:id="rId8"/>
    <p:sldId id="306" r:id="rId9"/>
    <p:sldId id="312" r:id="rId10"/>
    <p:sldId id="282" r:id="rId11"/>
    <p:sldId id="284" r:id="rId12"/>
    <p:sldId id="283" r:id="rId13"/>
    <p:sldId id="285" r:id="rId14"/>
    <p:sldId id="286" r:id="rId15"/>
    <p:sldId id="287" r:id="rId16"/>
    <p:sldId id="262" r:id="rId17"/>
    <p:sldId id="288" r:id="rId18"/>
    <p:sldId id="289" r:id="rId19"/>
    <p:sldId id="290" r:id="rId20"/>
    <p:sldId id="291" r:id="rId21"/>
    <p:sldId id="297" r:id="rId22"/>
    <p:sldId id="298" r:id="rId23"/>
    <p:sldId id="296" r:id="rId24"/>
    <p:sldId id="292" r:id="rId25"/>
    <p:sldId id="293" r:id="rId26"/>
    <p:sldId id="294" r:id="rId27"/>
    <p:sldId id="295" r:id="rId28"/>
    <p:sldId id="299" r:id="rId29"/>
    <p:sldId id="300" r:id="rId30"/>
    <p:sldId id="301" r:id="rId31"/>
    <p:sldId id="311" r:id="rId32"/>
    <p:sldId id="30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942" autoAdjust="0"/>
  </p:normalViewPr>
  <p:slideViewPr>
    <p:cSldViewPr>
      <p:cViewPr varScale="1">
        <p:scale>
          <a:sx n="95" d="100"/>
          <a:sy n="95" d="100"/>
        </p:scale>
        <p:origin x="-124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8ED22F-8A0F-4802-8088-DD30D370E2A7}" type="datetimeFigureOut">
              <a:rPr lang="en-US" smtClean="0"/>
              <a:t>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30FF7E-36D5-4085-A259-1BEF07F198A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9F5B23-E65C-4BF3-A1A0-B707648ACE6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30FF7E-36D5-4085-A259-1BEF07F198AC}" type="slidenum">
              <a:rPr lang="en-US" smtClean="0"/>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30FF7E-36D5-4085-A259-1BEF07F198AC}" type="slidenum">
              <a:rPr lang="en-US" smtClean="0"/>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30FF7E-36D5-4085-A259-1BEF07F198AC}" type="slidenum">
              <a:rPr lang="en-US" smtClean="0"/>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45765E5-654C-4918-BC8D-CA519C50E2AE}" type="datetimeFigureOut">
              <a:rPr lang="en-US" smtClean="0"/>
              <a:pPr/>
              <a:t>1/3/2013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3F80A4B-1809-4B63-B309-A534D25E069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5765E5-654C-4918-BC8D-CA519C50E2AE}" type="datetimeFigureOut">
              <a:rPr lang="en-US" smtClean="0"/>
              <a:pPr/>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80A4B-1809-4B63-B309-A534D25E0691}"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5765E5-654C-4918-BC8D-CA519C50E2AE}" type="datetimeFigureOut">
              <a:rPr lang="en-US" smtClean="0"/>
              <a:pPr/>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80A4B-1809-4B63-B309-A534D25E0691}"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5765E5-654C-4918-BC8D-CA519C50E2AE}" type="datetimeFigureOut">
              <a:rPr lang="en-US" smtClean="0"/>
              <a:pPr/>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80A4B-1809-4B63-B309-A534D25E0691}"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5765E5-654C-4918-BC8D-CA519C50E2AE}" type="datetimeFigureOut">
              <a:rPr lang="en-US" smtClean="0"/>
              <a:pPr/>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3F80A4B-1809-4B63-B309-A534D25E069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5765E5-654C-4918-BC8D-CA519C50E2AE}" type="datetimeFigureOut">
              <a:rPr lang="en-US" smtClean="0"/>
              <a:pPr/>
              <a:t>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80A4B-1809-4B63-B309-A534D25E0691}"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45765E5-654C-4918-BC8D-CA519C50E2AE}" type="datetimeFigureOut">
              <a:rPr lang="en-US" smtClean="0"/>
              <a:pPr/>
              <a:t>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F80A4B-1809-4B63-B309-A534D25E0691}"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5765E5-654C-4918-BC8D-CA519C50E2AE}" type="datetimeFigureOut">
              <a:rPr lang="en-US" smtClean="0"/>
              <a:pPr/>
              <a:t>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F80A4B-1809-4B63-B309-A534D25E0691}"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765E5-654C-4918-BC8D-CA519C50E2AE}" type="datetimeFigureOut">
              <a:rPr lang="en-US" smtClean="0"/>
              <a:pPr/>
              <a:t>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F80A4B-1809-4B63-B309-A534D25E0691}"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5765E5-654C-4918-BC8D-CA519C50E2AE}" type="datetimeFigureOut">
              <a:rPr lang="en-US" smtClean="0"/>
              <a:pPr/>
              <a:t>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80A4B-1809-4B63-B309-A534D25E0691}"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5765E5-654C-4918-BC8D-CA519C50E2AE}" type="datetimeFigureOut">
              <a:rPr lang="en-US" smtClean="0"/>
              <a:pPr/>
              <a:t>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80A4B-1809-4B63-B309-A534D25E0691}"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45765E5-654C-4918-BC8D-CA519C50E2AE}" type="datetimeFigureOut">
              <a:rPr lang="en-US" smtClean="0"/>
              <a:pPr/>
              <a:t>1/3/2013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3F80A4B-1809-4B63-B309-A534D25E069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Word_Document2.docx"/></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Word_Document3.docx"/></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Word_Document4.docx"/></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Microsoft_Office_Word_Document5.docx"/></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package" Target="../embeddings/Microsoft_Office_Word_Document6.docx"/></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package" Target="../embeddings/Microsoft_Office_Word_Document7.docx"/></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5.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FrankD\Documents\nghaye.wm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2971800"/>
          </a:xfrm>
        </p:spPr>
        <p:txBody>
          <a:bodyPr>
            <a:noAutofit/>
          </a:bodyPr>
          <a:lstStyle/>
          <a:p>
            <a:r>
              <a:rPr lang="en-US" sz="4800" smtClean="0"/>
              <a:t>Discourse </a:t>
            </a:r>
            <a:r>
              <a:rPr lang="en-US" sz="4800" smtClean="0"/>
              <a:t>Analysis </a:t>
            </a:r>
            <a:br>
              <a:rPr lang="en-US" sz="4800" smtClean="0"/>
            </a:br>
            <a:r>
              <a:rPr lang="en-US" sz="4800" smtClean="0"/>
              <a:t>of </a:t>
            </a:r>
            <a:br>
              <a:rPr lang="en-US" sz="4800" smtClean="0"/>
            </a:br>
            <a:r>
              <a:rPr lang="en-US" sz="4800" smtClean="0"/>
              <a:t>Guinea-Bissau Creole </a:t>
            </a:r>
            <a:br>
              <a:rPr lang="en-US" sz="4800" smtClean="0"/>
            </a:br>
            <a:r>
              <a:rPr lang="en-US" sz="4800" smtClean="0"/>
              <a:t>Texts</a:t>
            </a:r>
            <a:endParaRPr lang="en-US" sz="4800"/>
          </a:p>
        </p:txBody>
      </p:sp>
      <p:sp>
        <p:nvSpPr>
          <p:cNvPr id="3" name="Content Placeholder 2"/>
          <p:cNvSpPr>
            <a:spLocks noGrp="1"/>
          </p:cNvSpPr>
          <p:nvPr>
            <p:ph idx="1"/>
          </p:nvPr>
        </p:nvSpPr>
        <p:spPr>
          <a:xfrm>
            <a:off x="457200" y="4191001"/>
            <a:ext cx="8229600" cy="1600200"/>
          </a:xfrm>
        </p:spPr>
        <p:txBody>
          <a:bodyPr>
            <a:normAutofit/>
          </a:bodyPr>
          <a:lstStyle/>
          <a:p>
            <a:pPr algn="ctr">
              <a:buNone/>
            </a:pPr>
            <a:r>
              <a:rPr lang="en-US" sz="3600" smtClean="0">
                <a:latin typeface="+mj-lt"/>
              </a:rPr>
              <a:t>David Frank</a:t>
            </a:r>
          </a:p>
          <a:p>
            <a:pPr algn="ctr">
              <a:buNone/>
            </a:pPr>
            <a:r>
              <a:rPr lang="en-US" sz="3600" smtClean="0">
                <a:latin typeface="+mj-lt"/>
              </a:rPr>
              <a:t>SIL International</a:t>
            </a:r>
            <a:endParaRPr lang="en-US" sz="3600">
              <a:latin typeface="+mj-l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90600"/>
          </a:xfrm>
        </p:spPr>
        <p:txBody>
          <a:bodyPr>
            <a:normAutofit/>
          </a:bodyPr>
          <a:lstStyle/>
          <a:p>
            <a:r>
              <a:rPr lang="en-US" sz="2800" smtClean="0"/>
              <a:t>lobu ku lebre</a:t>
            </a:r>
            <a:r>
              <a:rPr lang="en-US" smtClean="0"/>
              <a:t/>
            </a:r>
            <a:br>
              <a:rPr lang="en-US" smtClean="0"/>
            </a:br>
            <a:r>
              <a:rPr lang="en-US" sz="1800" smtClean="0"/>
              <a:t>Joel Malam Tchuda</a:t>
            </a:r>
            <a:endParaRPr lang="en-US" sz="1800"/>
          </a:p>
        </p:txBody>
      </p:sp>
      <p:sp>
        <p:nvSpPr>
          <p:cNvPr id="3" name="Content Placeholder 2"/>
          <p:cNvSpPr>
            <a:spLocks noGrp="1"/>
          </p:cNvSpPr>
          <p:nvPr>
            <p:ph idx="1"/>
          </p:nvPr>
        </p:nvSpPr>
        <p:spPr>
          <a:xfrm>
            <a:off x="152400" y="1066800"/>
            <a:ext cx="8839200" cy="5410200"/>
          </a:xfrm>
        </p:spPr>
        <p:txBody>
          <a:bodyPr>
            <a:noAutofit/>
          </a:bodyPr>
          <a:lstStyle/>
          <a:p>
            <a:pPr marL="0" indent="0">
              <a:spcBef>
                <a:spcPts val="0"/>
              </a:spcBef>
              <a:spcAft>
                <a:spcPts val="600"/>
              </a:spcAft>
              <a:buNone/>
            </a:pPr>
            <a:r>
              <a:rPr lang="es-ES" sz="1400" smtClean="0"/>
              <a:t>Na bin konta storia di lobu ku lebre. Suma ku no sibi na storia lobu ku lebre, elis i dus amigus. </a:t>
            </a:r>
            <a:endParaRPr lang="en-US" sz="1400" smtClean="0"/>
          </a:p>
          <a:p>
            <a:pPr marL="0" indent="0">
              <a:spcBef>
                <a:spcPts val="0"/>
              </a:spcBef>
              <a:spcAft>
                <a:spcPts val="600"/>
              </a:spcAft>
              <a:buNone/>
            </a:pPr>
            <a:r>
              <a:rPr lang="es-ES" sz="1400" smtClean="0"/>
              <a:t>Un dia, lebre fala ku lobu, “N misti pa bu kumpañan kau di ña tio, mas n misti dau alguns splikason, ker di ser, ora ku bu na bai ku algin pa kau ki ka kunsi, bu ta mostral alguns normas o regras ku ten la pa ka i bin yara.” Enton lebre fala pa lobu, “Si no ciga kau di ña tiu, sertamenti ki kau di se tio elis tudu porki elis un bias, dus amigo ja si tio nta sedu bu tio, oca ke ciga ou antis di e ciga na kamiño i kontal kuma kau di ña tio, si bu oca mininos ou algin garandi i pega faka i pui mininos pa senka galiña pa mata, sibi kuma kila la e misti fasiu mal, ma ora ku bu oca e na kuri ena serka galiño, ke ku bu ten ku fasi, bu tene ku lanta na segredu pa kur, ami tanbi, pabia si no sai juntu e na nota, ami na i entra pa dentru nkanba janela, enton bu pudi kuri suma ka na bu no bai misa but a pasa, enton asin ki a kontisi, oca ke ciga onde se tio, tio sinti kontenti, pabia su briño bin ainda i mostral if ala es i ña kolegu lobu. “I falal muito ben,” tio cama napidu si fiju mas garandi i falal” paña ki galiña bu mata pa i pudi fasidu bon bianda pa ña subriños ku bin jubin, oca mininos na serka galiña, lubu fika muitu npasmadu, stab a muitu aturmentadu, logu kil ora lebe finji lanta i entra dentru suma in a bai bibi yagu, mas ntenson pa lobu suma if ala ba ja ki la kuma, i na entra pa kanba janela, lobu ka pera nada i lanta tanbi suma kin ku na bai misa, dipus i ku ri bai, i fala, “I tene sorti…Aos ku n muito tudu, tudu, si lebre ka visan ba, n muri ba aos, kil ora lubu kuri. Oca ku lebre sai di dentro i fala.” Nta nunde ña amigu lobu,” e falal no ka ocal, no pensa kuma i bai misa, ma te gos i ka bin, di la lebre fika i kume karne di ki galiña ke prupara pa elis, tok i kaba, oca ki sai di la, i kontra ku lobu, lubu pui ba mon na boka, i fala lebre aos ku nten sorti tudu, si bu ka visan ba ami, n muri,” ki la fal? Bu oja ki ku n tao kontau, ami senpri i bu amigu.</a:t>
            </a:r>
            <a:endParaRPr lang="en-US" sz="1400" smtClean="0"/>
          </a:p>
          <a:p>
            <a:pPr marL="0" indent="0">
              <a:spcBef>
                <a:spcPts val="0"/>
              </a:spcBef>
              <a:spcAft>
                <a:spcPts val="600"/>
              </a:spcAft>
              <a:buNone/>
            </a:pPr>
            <a:r>
              <a:rPr lang="es-ES" sz="1400" smtClean="0"/>
              <a:t>Ma na bardadi es i ka diritu ke ku lebre fasi. Manga di bias i ta kontisi na no vida. No misti sedu amigu di algin mas no ta nganal. Es i ka diritu. No tene ku sedu fiel a no </a:t>
            </a:r>
            <a:r>
              <a:rPr lang="es-ES" sz="1400" smtClean="0"/>
              <a:t>amigu</a:t>
            </a:r>
            <a:r>
              <a:rPr lang="es-ES" sz="1400" smtClean="0"/>
              <a:t>.</a:t>
            </a:r>
            <a:endParaRPr lang="en-US" sz="140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90600"/>
          </a:xfrm>
        </p:spPr>
        <p:txBody>
          <a:bodyPr>
            <a:normAutofit/>
          </a:bodyPr>
          <a:lstStyle/>
          <a:p>
            <a:r>
              <a:rPr lang="en-US" sz="2800" smtClean="0"/>
              <a:t>kabra ku sancu</a:t>
            </a:r>
            <a:r>
              <a:rPr lang="en-US" smtClean="0"/>
              <a:t/>
            </a:r>
            <a:br>
              <a:rPr lang="en-US" smtClean="0"/>
            </a:br>
            <a:r>
              <a:rPr lang="en-US" sz="1800" smtClean="0"/>
              <a:t>Joel Malam Tchuda</a:t>
            </a:r>
            <a:endParaRPr lang="en-US" sz="1800"/>
          </a:p>
        </p:txBody>
      </p:sp>
      <p:sp>
        <p:nvSpPr>
          <p:cNvPr id="3" name="Content Placeholder 2"/>
          <p:cNvSpPr>
            <a:spLocks noGrp="1"/>
          </p:cNvSpPr>
          <p:nvPr>
            <p:ph idx="1"/>
          </p:nvPr>
        </p:nvSpPr>
        <p:spPr>
          <a:xfrm>
            <a:off x="152400" y="1066800"/>
            <a:ext cx="8839200" cy="5410200"/>
          </a:xfrm>
        </p:spPr>
        <p:txBody>
          <a:bodyPr>
            <a:noAutofit/>
          </a:bodyPr>
          <a:lstStyle/>
          <a:p>
            <a:pPr marL="0" indent="0">
              <a:spcBef>
                <a:spcPts val="0"/>
              </a:spcBef>
              <a:spcAft>
                <a:spcPts val="600"/>
              </a:spcAft>
              <a:buNone/>
            </a:pPr>
            <a:r>
              <a:rPr lang="es-ES" sz="1400" smtClean="0"/>
              <a:t>Na bin konta storia di kabra ku sancu. </a:t>
            </a:r>
          </a:p>
          <a:p>
            <a:pPr marL="0" indent="0">
              <a:spcBef>
                <a:spcPts val="0"/>
              </a:spcBef>
              <a:spcAft>
                <a:spcPts val="600"/>
              </a:spcAft>
              <a:buNone/>
            </a:pPr>
            <a:r>
              <a:rPr lang="es-ES" sz="1400" smtClean="0"/>
              <a:t>Un dia kabra disidi na kasa, i fala i na bai pa matu, ma i na pidi sancu si kila pudiba sinal na manera di sibi na pe di arvuri, pabia manga di bias i ten fomi tempo di seku ma i ka tene manera di sibi pe di arvuri</a:t>
            </a:r>
            <a:r>
              <a:rPr lang="es-ES" sz="1400" smtClean="0"/>
              <a:t>. </a:t>
            </a:r>
            <a:endParaRPr lang="es-ES" sz="1400" smtClean="0"/>
          </a:p>
          <a:p>
            <a:pPr marL="0" indent="0">
              <a:spcBef>
                <a:spcPts val="0"/>
              </a:spcBef>
              <a:spcAft>
                <a:spcPts val="600"/>
              </a:spcAft>
              <a:buNone/>
            </a:pPr>
            <a:r>
              <a:rPr lang="es-ES" sz="1400" smtClean="0"/>
              <a:t>Oca </a:t>
            </a:r>
            <a:r>
              <a:rPr lang="es-ES" sz="1400" smtClean="0"/>
              <a:t>ku i ciga na matu i oja sancu</a:t>
            </a:r>
            <a:r>
              <a:rPr lang="es-ES" sz="1400" smtClean="0"/>
              <a:t>. </a:t>
            </a:r>
            <a:r>
              <a:rPr lang="es-ES" sz="1400" smtClean="0"/>
              <a:t>Kabra </a:t>
            </a:r>
            <a:r>
              <a:rPr lang="es-ES" sz="1400" smtClean="0"/>
              <a:t>falal</a:t>
            </a:r>
            <a:r>
              <a:rPr lang="es-ES" sz="1400" smtClean="0"/>
              <a:t>, </a:t>
            </a:r>
            <a:r>
              <a:rPr lang="es-ES" sz="1400" smtClean="0"/>
              <a:t>“</a:t>
            </a:r>
            <a:r>
              <a:rPr lang="es-ES" sz="1400" smtClean="0"/>
              <a:t>Sancu n mistiba pa bu sinan na manera di sibi pe arvuri</a:t>
            </a:r>
            <a:r>
              <a:rPr lang="es-ES" sz="1400" smtClean="0"/>
              <a:t>.” </a:t>
            </a:r>
            <a:r>
              <a:rPr lang="es-ES" sz="1400" smtClean="0"/>
              <a:t>Ma </a:t>
            </a:r>
            <a:r>
              <a:rPr lang="es-ES" sz="1400" smtClean="0"/>
              <a:t>sancu suma i sibi kuma kabra mora na kasa ku kacur i el ku kacur gora e ka ta oja, i fasi kabra un purgunta</a:t>
            </a:r>
            <a:r>
              <a:rPr lang="es-ES" sz="1400" smtClean="0"/>
              <a:t>, </a:t>
            </a:r>
            <a:r>
              <a:rPr lang="es-ES" sz="1400" smtClean="0"/>
              <a:t>“</a:t>
            </a:r>
            <a:r>
              <a:rPr lang="es-ES" sz="1400" smtClean="0"/>
              <a:t>Nta si n sinau sibi bu ka na bai mostra kacur na manera di sibi </a:t>
            </a:r>
            <a:r>
              <a:rPr lang="es-ES" sz="1400" smtClean="0"/>
              <a:t>tambi</a:t>
            </a:r>
            <a:r>
              <a:rPr lang="es-ES" sz="1400" smtClean="0"/>
              <a:t>?” Kabra </a:t>
            </a:r>
            <a:r>
              <a:rPr lang="es-ES" sz="1400" smtClean="0"/>
              <a:t>falal</a:t>
            </a:r>
            <a:r>
              <a:rPr lang="es-ES" sz="1400" smtClean="0"/>
              <a:t>, </a:t>
            </a:r>
            <a:r>
              <a:rPr lang="es-ES" sz="1400" smtClean="0"/>
              <a:t>“</a:t>
            </a:r>
            <a:r>
              <a:rPr lang="es-ES" sz="1400" smtClean="0"/>
              <a:t>Sin, pabia nin ami tambi n ka ta kombersa ku el</a:t>
            </a:r>
            <a:r>
              <a:rPr lang="es-ES" sz="1400" smtClean="0"/>
              <a:t>.” </a:t>
            </a:r>
            <a:r>
              <a:rPr lang="es-ES" sz="1400" smtClean="0"/>
              <a:t>Enton </a:t>
            </a:r>
            <a:r>
              <a:rPr lang="es-ES" sz="1400" smtClean="0"/>
              <a:t>sancu eraba muitu spertu</a:t>
            </a:r>
            <a:r>
              <a:rPr lang="es-ES" sz="1400" smtClean="0"/>
              <a:t>. </a:t>
            </a:r>
            <a:r>
              <a:rPr lang="es-ES" sz="1400" smtClean="0"/>
              <a:t>I </a:t>
            </a:r>
            <a:r>
              <a:rPr lang="es-ES" sz="1400" smtClean="0"/>
              <a:t>falal</a:t>
            </a:r>
            <a:r>
              <a:rPr lang="es-ES" sz="1400" smtClean="0"/>
              <a:t>, </a:t>
            </a:r>
            <a:r>
              <a:rPr lang="es-ES" sz="1400" smtClean="0"/>
              <a:t>“</a:t>
            </a:r>
            <a:r>
              <a:rPr lang="es-ES" sz="1400" smtClean="0"/>
              <a:t>Bin na sinau na manera di sibi na bagabaga</a:t>
            </a:r>
            <a:r>
              <a:rPr lang="es-ES" sz="1400" smtClean="0"/>
              <a:t>. </a:t>
            </a:r>
            <a:r>
              <a:rPr lang="es-ES" sz="1400" smtClean="0"/>
              <a:t>Ora </a:t>
            </a:r>
            <a:r>
              <a:rPr lang="es-ES" sz="1400" smtClean="0"/>
              <a:t>ku u pudi, utru semana na mostrau manera di sibi na pe di arvuri</a:t>
            </a:r>
            <a:r>
              <a:rPr lang="es-ES" sz="1400" smtClean="0"/>
              <a:t>,” </a:t>
            </a:r>
            <a:r>
              <a:rPr lang="es-ES" sz="1400" smtClean="0"/>
              <a:t>pabia </a:t>
            </a:r>
            <a:r>
              <a:rPr lang="es-ES" sz="1400" smtClean="0"/>
              <a:t>i ka teneba fiansa, pabia kabra eraba limaria ku ta papia ciu</a:t>
            </a:r>
            <a:r>
              <a:rPr lang="es-ES" sz="1400" smtClean="0"/>
              <a:t>. </a:t>
            </a:r>
            <a:r>
              <a:rPr lang="es-ES" sz="1400" smtClean="0"/>
              <a:t>I </a:t>
            </a:r>
            <a:r>
              <a:rPr lang="es-ES" sz="1400" smtClean="0"/>
              <a:t>ntindi ben kuma kabra dibi di bai </a:t>
            </a:r>
            <a:r>
              <a:rPr lang="es-ES" sz="1400" smtClean="0"/>
              <a:t>konta </a:t>
            </a:r>
            <a:r>
              <a:rPr lang="es-ES" sz="1400" smtClean="0"/>
              <a:t>kacur. Asin </a:t>
            </a:r>
            <a:r>
              <a:rPr lang="es-ES" sz="1400" smtClean="0"/>
              <a:t>ku i fasi ku kabra</a:t>
            </a:r>
            <a:r>
              <a:rPr lang="es-ES" sz="1400" smtClean="0"/>
              <a:t>. </a:t>
            </a:r>
            <a:endParaRPr lang="es-ES" sz="1400" smtClean="0"/>
          </a:p>
          <a:p>
            <a:pPr marL="0" indent="0">
              <a:spcBef>
                <a:spcPts val="0"/>
              </a:spcBef>
              <a:spcAft>
                <a:spcPts val="600"/>
              </a:spcAft>
              <a:buNone/>
            </a:pPr>
            <a:r>
              <a:rPr lang="es-ES" sz="1400" smtClean="0"/>
              <a:t>Oca </a:t>
            </a:r>
            <a:r>
              <a:rPr lang="es-ES" sz="1400" smtClean="0"/>
              <a:t>ku kabra sibi ja sibi i riba pa kasa ku kontentamentu, i fala</a:t>
            </a:r>
            <a:r>
              <a:rPr lang="es-ES" sz="1400" smtClean="0"/>
              <a:t>, </a:t>
            </a:r>
            <a:r>
              <a:rPr lang="es-ES" sz="1400" smtClean="0"/>
              <a:t>“</a:t>
            </a:r>
            <a:r>
              <a:rPr lang="es-ES" sz="1400" smtClean="0"/>
              <a:t>O kacur bu sibi ke ku na pasa</a:t>
            </a:r>
            <a:r>
              <a:rPr lang="es-ES" sz="1400" smtClean="0"/>
              <a:t>? </a:t>
            </a:r>
            <a:r>
              <a:rPr lang="es-ES" sz="1400" smtClean="0"/>
              <a:t>Ami </a:t>
            </a:r>
            <a:r>
              <a:rPr lang="es-ES" sz="1400" smtClean="0"/>
              <a:t>gos n ta sibi na bagabaga, sancu sinan sibi bagabaga utru semana na pudi sibi pe di arvuri</a:t>
            </a:r>
            <a:r>
              <a:rPr lang="es-ES" sz="1400" smtClean="0"/>
              <a:t>.” </a:t>
            </a:r>
            <a:r>
              <a:rPr lang="es-ES" sz="1400" smtClean="0"/>
              <a:t>Kacur </a:t>
            </a:r>
            <a:r>
              <a:rPr lang="es-ES" sz="1400" smtClean="0"/>
              <a:t>falal</a:t>
            </a:r>
            <a:r>
              <a:rPr lang="es-ES" sz="1400" smtClean="0"/>
              <a:t>, </a:t>
            </a:r>
            <a:r>
              <a:rPr lang="es-ES" sz="1400" smtClean="0"/>
              <a:t>“</a:t>
            </a:r>
            <a:r>
              <a:rPr lang="es-ES" sz="1400" smtClean="0"/>
              <a:t>Mostran tambi manera ki sinau</a:t>
            </a:r>
            <a:r>
              <a:rPr lang="es-ES" sz="1400" smtClean="0"/>
              <a:t>.” </a:t>
            </a:r>
            <a:r>
              <a:rPr lang="es-ES" sz="1400" smtClean="0"/>
              <a:t>I </a:t>
            </a:r>
            <a:r>
              <a:rPr lang="es-ES" sz="1400" smtClean="0"/>
              <a:t>fala</a:t>
            </a:r>
            <a:r>
              <a:rPr lang="es-ES" sz="1400" smtClean="0"/>
              <a:t>, </a:t>
            </a:r>
            <a:r>
              <a:rPr lang="es-ES" sz="1400" smtClean="0"/>
              <a:t>“</a:t>
            </a:r>
            <a:r>
              <a:rPr lang="es-ES" sz="1400" smtClean="0"/>
              <a:t>Sta bon, no ka na bai pa matu juntu pabia si sancu ojau so, i na kuri, ma na ba ta sinau na kasa</a:t>
            </a:r>
            <a:r>
              <a:rPr lang="es-ES" sz="1400" smtClean="0"/>
              <a:t>.” </a:t>
            </a:r>
            <a:r>
              <a:rPr lang="es-ES" sz="1400" smtClean="0"/>
              <a:t>I </a:t>
            </a:r>
            <a:r>
              <a:rPr lang="es-ES" sz="1400" smtClean="0"/>
              <a:t>kumsa logu na sina kacur tambi sibi na bagabaga, i ka nota kuma sancu sta ao ladu i na oja elis</a:t>
            </a:r>
            <a:r>
              <a:rPr lang="es-ES" sz="1400" smtClean="0"/>
              <a:t>. </a:t>
            </a:r>
            <a:endParaRPr lang="es-ES" sz="1400" smtClean="0"/>
          </a:p>
          <a:p>
            <a:pPr marL="0" indent="0">
              <a:spcBef>
                <a:spcPts val="0"/>
              </a:spcBef>
              <a:spcAft>
                <a:spcPts val="600"/>
              </a:spcAft>
              <a:buNone/>
            </a:pPr>
            <a:r>
              <a:rPr lang="es-ES" sz="1400" smtClean="0"/>
              <a:t>Dia </a:t>
            </a:r>
            <a:r>
              <a:rPr lang="es-ES" sz="1400" smtClean="0"/>
              <a:t>siginti sol mansi i riba pa matu, sancu falal</a:t>
            </a:r>
            <a:r>
              <a:rPr lang="es-ES" sz="1400" smtClean="0"/>
              <a:t>, </a:t>
            </a:r>
            <a:r>
              <a:rPr lang="es-ES" sz="1400" smtClean="0"/>
              <a:t>“</a:t>
            </a:r>
            <a:r>
              <a:rPr lang="es-ES" sz="1400" smtClean="0"/>
              <a:t>Kuma, abo i ka bon amigu, bu ka ta guarda sigridu, bu fala kuma pa nsinau sibi arvuri, n fasiu purgunta si kontra bu ka na bin sina kacur</a:t>
            </a:r>
            <a:r>
              <a:rPr lang="es-ES" sz="1400" smtClean="0"/>
              <a:t>. </a:t>
            </a:r>
            <a:r>
              <a:rPr lang="es-ES" sz="1400" smtClean="0"/>
              <a:t>Bu </a:t>
            </a:r>
            <a:r>
              <a:rPr lang="es-ES" sz="1400" smtClean="0"/>
              <a:t>fala bu ka na sinal di nin un manera, ma bu fasi akontrariu pabia aonti n ojau bu sina kacur tok i na sibi pudi sibi ja na bagabaga</a:t>
            </a:r>
            <a:r>
              <a:rPr lang="es-ES" sz="1400" smtClean="0"/>
              <a:t>. </a:t>
            </a:r>
            <a:r>
              <a:rPr lang="es-ES" sz="1400" smtClean="0"/>
              <a:t>Pa </a:t>
            </a:r>
            <a:r>
              <a:rPr lang="es-ES" sz="1400" smtClean="0"/>
              <a:t>kila n ka na sinau, abo i ka bon amigu, bu ka ta guarda sigridu</a:t>
            </a:r>
            <a:r>
              <a:rPr lang="es-ES" sz="1400" smtClean="0"/>
              <a:t>.” </a:t>
            </a:r>
            <a:endParaRPr lang="es-ES" sz="1400" smtClean="0"/>
          </a:p>
          <a:p>
            <a:pPr marL="0" indent="0">
              <a:spcBef>
                <a:spcPts val="0"/>
              </a:spcBef>
              <a:spcAft>
                <a:spcPts val="600"/>
              </a:spcAft>
              <a:buNone/>
            </a:pPr>
            <a:r>
              <a:rPr lang="es-ES" sz="1400" smtClean="0"/>
              <a:t>Es </a:t>
            </a:r>
            <a:r>
              <a:rPr lang="es-ES" sz="1400" smtClean="0"/>
              <a:t>i lison di moral pa nos pekaduris, ora ku no ten amigu no ten ku sibi guarda sigridu</a:t>
            </a:r>
            <a:r>
              <a:rPr lang="es-ES" sz="1400" smtClean="0"/>
              <a:t>. </a:t>
            </a:r>
            <a:r>
              <a:rPr lang="es-ES" sz="1400" smtClean="0"/>
              <a:t>Pabia </a:t>
            </a:r>
            <a:r>
              <a:rPr lang="es-ES" sz="1400" smtClean="0"/>
              <a:t>si no na papia ciu no ka na guarda sigridu no ka na ten </a:t>
            </a:r>
            <a:r>
              <a:rPr lang="es-ES" sz="1400" smtClean="0"/>
              <a:t>amigu</a:t>
            </a:r>
            <a:r>
              <a:rPr lang="es-ES" sz="1400" smtClean="0"/>
              <a:t>.</a:t>
            </a:r>
            <a:endParaRPr lang="es-ES" sz="140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90600"/>
          </a:xfrm>
        </p:spPr>
        <p:txBody>
          <a:bodyPr>
            <a:normAutofit/>
          </a:bodyPr>
          <a:lstStyle/>
          <a:p>
            <a:r>
              <a:rPr lang="en-US" sz="2800" smtClean="0"/>
              <a:t>manera di labura aruz</a:t>
            </a:r>
            <a:r>
              <a:rPr lang="en-US" smtClean="0"/>
              <a:t/>
            </a:r>
            <a:br>
              <a:rPr lang="en-US" smtClean="0"/>
            </a:br>
            <a:r>
              <a:rPr lang="en-US" sz="1800" smtClean="0"/>
              <a:t>Joel Malam Tchuda</a:t>
            </a:r>
            <a:endParaRPr lang="en-US" sz="1800"/>
          </a:p>
        </p:txBody>
      </p:sp>
      <p:sp>
        <p:nvSpPr>
          <p:cNvPr id="3" name="Content Placeholder 2"/>
          <p:cNvSpPr>
            <a:spLocks noGrp="1"/>
          </p:cNvSpPr>
          <p:nvPr>
            <p:ph idx="1"/>
          </p:nvPr>
        </p:nvSpPr>
        <p:spPr>
          <a:xfrm>
            <a:off x="228600" y="1066800"/>
            <a:ext cx="8686800" cy="5410200"/>
          </a:xfrm>
        </p:spPr>
        <p:txBody>
          <a:bodyPr>
            <a:noAutofit/>
          </a:bodyPr>
          <a:lstStyle/>
          <a:p>
            <a:pPr marL="0" indent="0">
              <a:spcBef>
                <a:spcPts val="0"/>
              </a:spcBef>
              <a:spcAft>
                <a:spcPts val="600"/>
              </a:spcAft>
              <a:buNone/>
            </a:pPr>
            <a:r>
              <a:rPr lang="es-ES" sz="1500" smtClean="0"/>
              <a:t>Gosi no na bin fala di kultura di arus na Guine-Bissau.</a:t>
            </a:r>
          </a:p>
          <a:p>
            <a:pPr marL="0" indent="0">
              <a:spcBef>
                <a:spcPts val="0"/>
              </a:spcBef>
              <a:spcAft>
                <a:spcPts val="600"/>
              </a:spcAft>
              <a:buNone/>
            </a:pPr>
            <a:r>
              <a:rPr lang="es-ES" sz="1500" smtClean="0"/>
              <a:t>Na Guine-Bissau, suma ku no sibi, i tera di camponês, no ta fala tera di labraduris</a:t>
            </a:r>
            <a:r>
              <a:rPr lang="es-ES" sz="1500" smtClean="0"/>
              <a:t>. </a:t>
            </a:r>
            <a:endParaRPr lang="es-ES" sz="1500" smtClean="0"/>
          </a:p>
          <a:p>
            <a:pPr marL="0" indent="0">
              <a:spcBef>
                <a:spcPts val="0"/>
              </a:spcBef>
              <a:spcAft>
                <a:spcPts val="600"/>
              </a:spcAft>
              <a:buNone/>
            </a:pPr>
            <a:r>
              <a:rPr lang="es-ES" sz="1500" smtClean="0"/>
              <a:t>Arus na Guine i di produtu ku mas ta labradu pa camponês, i es arus si proseso i un bokadiñu kumpridu. </a:t>
            </a:r>
          </a:p>
          <a:p>
            <a:pPr marL="0" indent="0">
              <a:spcBef>
                <a:spcPts val="0"/>
              </a:spcBef>
              <a:spcAft>
                <a:spcPts val="600"/>
              </a:spcAft>
              <a:buNone/>
            </a:pPr>
            <a:r>
              <a:rPr lang="es-ES" sz="1500" smtClean="0"/>
              <a:t>Purmeru </a:t>
            </a:r>
            <a:r>
              <a:rPr lang="es-ES" sz="1500" smtClean="0"/>
              <a:t>no ta waga arus na tera, i ora ku no waga es arus, i ta fika la, i ta fasi un mis, i ta kirsi, i ta ciga un altura, no ta rinkal, no ta lebal pa bulaña, i ta fika la tok i ta kusidu. </a:t>
            </a:r>
          </a:p>
          <a:p>
            <a:pPr marL="0" indent="0">
              <a:spcBef>
                <a:spcPts val="0"/>
              </a:spcBef>
              <a:spcAft>
                <a:spcPts val="600"/>
              </a:spcAft>
              <a:buNone/>
            </a:pPr>
            <a:r>
              <a:rPr lang="es-ES" sz="1500" smtClean="0"/>
              <a:t>Ma antis di i kusidu kacus ta ria la pa pudi danal, no ta manda mininus pa bai la pa bai bisial. </a:t>
            </a:r>
          </a:p>
          <a:p>
            <a:pPr marL="0" indent="0">
              <a:spcBef>
                <a:spcPts val="0"/>
              </a:spcBef>
              <a:spcAft>
                <a:spcPts val="600"/>
              </a:spcAft>
              <a:buNone/>
            </a:pPr>
            <a:r>
              <a:rPr lang="es-ES" sz="1500" smtClean="0"/>
              <a:t>I es mininus e ta bisial tok i ta ciga dia di i kebradu. </a:t>
            </a:r>
          </a:p>
          <a:p>
            <a:pPr marL="0" indent="0">
              <a:spcBef>
                <a:spcPts val="0"/>
              </a:spcBef>
              <a:spcAft>
                <a:spcPts val="600"/>
              </a:spcAft>
              <a:buNone/>
            </a:pPr>
            <a:r>
              <a:rPr lang="es-ES" sz="1500" smtClean="0"/>
              <a:t>Ora ki na kebradu, omis ta ria na bulaña pa kebral, mas minjer ta bin ku balai pa tiral la na bulaña, pa lebal pa kau seku. </a:t>
            </a:r>
          </a:p>
          <a:p>
            <a:pPr marL="0" indent="0">
              <a:spcBef>
                <a:spcPts val="0"/>
              </a:spcBef>
              <a:spcAft>
                <a:spcPts val="600"/>
              </a:spcAft>
              <a:buNone/>
            </a:pPr>
            <a:r>
              <a:rPr lang="es-ES" sz="1500" smtClean="0"/>
              <a:t>Na tera la na ki kau seku, i ta yabridu un kampu, i nde ki ta juntadu tudu, i un dia omis ta bin e ta suta es arus, i minjeris ta fekil pa separa bon arus ku ndaure, i ora ki es sedu, la, i ta sutadu i juntadu na un kau. </a:t>
            </a:r>
          </a:p>
          <a:p>
            <a:pPr marL="0" indent="0">
              <a:spcBef>
                <a:spcPts val="0"/>
              </a:spcBef>
              <a:spcAft>
                <a:spcPts val="600"/>
              </a:spcAft>
              <a:buNone/>
            </a:pPr>
            <a:r>
              <a:rPr lang="es-ES" sz="1500" smtClean="0"/>
              <a:t>Kil bon arus i lebadu pa kasa, i la na kasa no ta pul na sakus, ou na bembas. </a:t>
            </a:r>
          </a:p>
          <a:p>
            <a:pPr marL="0" indent="0">
              <a:spcBef>
                <a:spcPts val="0"/>
              </a:spcBef>
              <a:spcAft>
                <a:spcPts val="600"/>
              </a:spcAft>
              <a:buNone/>
            </a:pPr>
            <a:r>
              <a:rPr lang="es-ES" sz="1500" smtClean="0"/>
              <a:t>Di la minjeris ta kumsa na tiral ja di dentru pa pul na pilon pa pila, asin pa i torna arus limpu, pa pui na kasirola, pa kusiña, asin no ta tene arus o bianda di arus limpu. </a:t>
            </a:r>
          </a:p>
          <a:p>
            <a:pPr marL="0" indent="0">
              <a:spcBef>
                <a:spcPts val="0"/>
              </a:spcBef>
              <a:spcAft>
                <a:spcPts val="600"/>
              </a:spcAft>
              <a:buNone/>
            </a:pPr>
            <a:r>
              <a:rPr lang="es-ES" sz="1500" smtClean="0"/>
              <a:t>Es i tudu kuantu a kultura di arus na </a:t>
            </a:r>
            <a:r>
              <a:rPr lang="es-ES" sz="1500" smtClean="0"/>
              <a:t>Guine-Bissau</a:t>
            </a:r>
            <a:r>
              <a:rPr lang="es-ES" sz="1500" smtClean="0"/>
              <a:t>.</a:t>
            </a:r>
            <a:endParaRPr lang="es-ES" sz="150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90600"/>
          </a:xfrm>
        </p:spPr>
        <p:txBody>
          <a:bodyPr>
            <a:normAutofit/>
          </a:bodyPr>
          <a:lstStyle/>
          <a:p>
            <a:r>
              <a:rPr lang="en-US" sz="2800" smtClean="0"/>
              <a:t>montiadur di timbas</a:t>
            </a:r>
            <a:r>
              <a:rPr lang="en-US" smtClean="0"/>
              <a:t/>
            </a:r>
            <a:br>
              <a:rPr lang="en-US" smtClean="0"/>
            </a:br>
            <a:r>
              <a:rPr lang="en-US" sz="1800" smtClean="0"/>
              <a:t>Ana Indibe</a:t>
            </a:r>
            <a:endParaRPr lang="en-US" sz="1800"/>
          </a:p>
        </p:txBody>
      </p:sp>
      <p:sp>
        <p:nvSpPr>
          <p:cNvPr id="3" name="Content Placeholder 2"/>
          <p:cNvSpPr>
            <a:spLocks noGrp="1"/>
          </p:cNvSpPr>
          <p:nvPr>
            <p:ph idx="1"/>
          </p:nvPr>
        </p:nvSpPr>
        <p:spPr>
          <a:xfrm>
            <a:off x="152400" y="1066800"/>
            <a:ext cx="8839200" cy="5791200"/>
          </a:xfrm>
        </p:spPr>
        <p:txBody>
          <a:bodyPr>
            <a:noAutofit/>
          </a:bodyPr>
          <a:lstStyle/>
          <a:p>
            <a:pPr marL="0" indent="0">
              <a:spcBef>
                <a:spcPts val="0"/>
              </a:spcBef>
              <a:spcAft>
                <a:spcPts val="600"/>
              </a:spcAft>
              <a:buNone/>
            </a:pPr>
            <a:r>
              <a:rPr lang="es-ES" sz="1500" smtClean="0"/>
              <a:t>I tenba un omi comadu Brinkpande ku kustuma montia timbas na koba.</a:t>
            </a:r>
          </a:p>
          <a:p>
            <a:pPr marL="0" indent="0">
              <a:spcBef>
                <a:spcPts val="0"/>
              </a:spcBef>
              <a:spcAft>
                <a:spcPts val="600"/>
              </a:spcAft>
              <a:buNone/>
            </a:pPr>
            <a:r>
              <a:rPr lang="es-ES" sz="1500" smtClean="0"/>
              <a:t>Un dia, i bin sai pa bai cur ku si dus kolegas</a:t>
            </a:r>
            <a:r>
              <a:rPr lang="es-ES" sz="1500" smtClean="0"/>
              <a:t>. </a:t>
            </a:r>
            <a:r>
              <a:rPr lang="es-ES" sz="1500" smtClean="0"/>
              <a:t>Ma </a:t>
            </a:r>
            <a:r>
              <a:rPr lang="es-ES" sz="1500" smtClean="0"/>
              <a:t>na metadi di kamiñu i bai panti na matu pa fasi nesesidadi.</a:t>
            </a:r>
          </a:p>
          <a:p>
            <a:pPr marL="0" indent="0">
              <a:spcBef>
                <a:spcPts val="0"/>
              </a:spcBef>
              <a:spcAft>
                <a:spcPts val="600"/>
              </a:spcAft>
              <a:buNone/>
            </a:pPr>
            <a:r>
              <a:rPr lang="es-ES" sz="1500" smtClean="0"/>
              <a:t>Nde ki i bai kaba i oja un koba na monti di bagabaga</a:t>
            </a:r>
            <a:r>
              <a:rPr lang="es-ES" sz="1500" smtClean="0"/>
              <a:t>. </a:t>
            </a:r>
            <a:r>
              <a:rPr lang="es-ES" sz="1500" smtClean="0"/>
              <a:t>I </a:t>
            </a:r>
            <a:r>
              <a:rPr lang="es-ES" sz="1500" smtClean="0"/>
              <a:t>pensa kuma i koba di timba ku sta la</a:t>
            </a:r>
            <a:r>
              <a:rPr lang="es-ES" sz="1500" smtClean="0"/>
              <a:t>. </a:t>
            </a:r>
            <a:r>
              <a:rPr lang="es-ES" sz="1500" smtClean="0"/>
              <a:t>Ma </a:t>
            </a:r>
            <a:r>
              <a:rPr lang="es-ES" sz="1500" smtClean="0"/>
              <a:t>i bin sai, e bai pa kau di cur</a:t>
            </a:r>
            <a:r>
              <a:rPr lang="es-ES" sz="1500" smtClean="0"/>
              <a:t>. </a:t>
            </a:r>
            <a:r>
              <a:rPr lang="es-ES" sz="1500" smtClean="0"/>
              <a:t>Ma </a:t>
            </a:r>
            <a:r>
              <a:rPr lang="es-ES" sz="1500" smtClean="0"/>
              <a:t>oca e bin na riba, e bin tok ke ciga na mesmu kau.</a:t>
            </a:r>
          </a:p>
          <a:p>
            <a:pPr marL="0" indent="0">
              <a:spcBef>
                <a:spcPts val="0"/>
              </a:spcBef>
              <a:spcAft>
                <a:spcPts val="600"/>
              </a:spcAft>
              <a:buNone/>
            </a:pPr>
            <a:r>
              <a:rPr lang="es-ES" sz="1500" smtClean="0"/>
              <a:t>I torna panti mas ki mesmu kau</a:t>
            </a:r>
            <a:r>
              <a:rPr lang="es-ES" sz="1500" smtClean="0"/>
              <a:t>. </a:t>
            </a:r>
            <a:r>
              <a:rPr lang="es-ES" sz="1500" smtClean="0"/>
              <a:t>I </a:t>
            </a:r>
            <a:r>
              <a:rPr lang="es-ES" sz="1500" smtClean="0"/>
              <a:t>ciga son</a:t>
            </a:r>
            <a:r>
              <a:rPr lang="es-ES" sz="1500" smtClean="0"/>
              <a:t>. </a:t>
            </a:r>
            <a:r>
              <a:rPr lang="es-ES" sz="1500" smtClean="0"/>
              <a:t>I </a:t>
            </a:r>
            <a:r>
              <a:rPr lang="es-ES" sz="1500" smtClean="0"/>
              <a:t>tira kamisa kinti-kinti</a:t>
            </a:r>
            <a:r>
              <a:rPr lang="es-ES" sz="1500" smtClean="0"/>
              <a:t>. </a:t>
            </a:r>
            <a:r>
              <a:rPr lang="es-ES" sz="1500" smtClean="0"/>
              <a:t>I </a:t>
            </a:r>
            <a:r>
              <a:rPr lang="es-ES" sz="1500" smtClean="0"/>
              <a:t>mara si lope tesu</a:t>
            </a:r>
            <a:r>
              <a:rPr lang="es-ES" sz="1500" smtClean="0"/>
              <a:t>. </a:t>
            </a:r>
            <a:r>
              <a:rPr lang="es-ES" sz="1500" smtClean="0"/>
              <a:t>Suma </a:t>
            </a:r>
            <a:r>
              <a:rPr lang="es-ES" sz="1500" smtClean="0"/>
              <a:t>di kustumi, i miti mon na koba pa paña timba</a:t>
            </a:r>
            <a:r>
              <a:rPr lang="es-ES" sz="1500" smtClean="0"/>
              <a:t>. </a:t>
            </a:r>
            <a:r>
              <a:rPr lang="es-ES" sz="1500" smtClean="0"/>
              <a:t>I </a:t>
            </a:r>
            <a:r>
              <a:rPr lang="es-ES" sz="1500" smtClean="0"/>
              <a:t>pensa kila ku sta la.</a:t>
            </a:r>
          </a:p>
          <a:p>
            <a:pPr marL="0" indent="0">
              <a:spcBef>
                <a:spcPts val="0"/>
              </a:spcBef>
              <a:spcAft>
                <a:spcPts val="600"/>
              </a:spcAft>
              <a:buNone/>
            </a:pPr>
            <a:r>
              <a:rPr lang="es-ES" sz="1500" smtClean="0"/>
              <a:t>Ma oca ki miti mon, i sinti un kusa diferenti ku murdi si mon</a:t>
            </a:r>
            <a:r>
              <a:rPr lang="es-ES" sz="1500" smtClean="0"/>
              <a:t>. </a:t>
            </a:r>
            <a:r>
              <a:rPr lang="es-ES" sz="1500" smtClean="0"/>
              <a:t>I </a:t>
            </a:r>
            <a:r>
              <a:rPr lang="es-ES" sz="1500" smtClean="0"/>
              <a:t>ka pudi sai</a:t>
            </a:r>
            <a:r>
              <a:rPr lang="es-ES" sz="1500" smtClean="0"/>
              <a:t>. </a:t>
            </a:r>
            <a:r>
              <a:rPr lang="es-ES" sz="1500" smtClean="0"/>
              <a:t>Anta </a:t>
            </a:r>
            <a:r>
              <a:rPr lang="es-ES" sz="1500" smtClean="0"/>
              <a:t>di la, i kumsa junda mon pa tira ku tudu forsa tok i kalura</a:t>
            </a:r>
            <a:r>
              <a:rPr lang="es-ES" sz="1500" smtClean="0"/>
              <a:t>. </a:t>
            </a:r>
            <a:r>
              <a:rPr lang="es-ES" sz="1500" smtClean="0"/>
              <a:t>Lope </a:t>
            </a:r>
            <a:r>
              <a:rPr lang="es-ES" sz="1500" smtClean="0"/>
              <a:t>tudu dismanca ku el ma i ka pudiba tiral</a:t>
            </a:r>
            <a:r>
              <a:rPr lang="es-ES" sz="1500" smtClean="0"/>
              <a:t>. </a:t>
            </a:r>
            <a:r>
              <a:rPr lang="es-ES" sz="1500" smtClean="0"/>
              <a:t>Tambi </a:t>
            </a:r>
            <a:r>
              <a:rPr lang="es-ES" sz="1500" smtClean="0"/>
              <a:t>i medi pupa risu pabia i ka kontaba si kolegas ke ki na bai fasi na matu</a:t>
            </a:r>
            <a:r>
              <a:rPr lang="es-ES" sz="1500" smtClean="0"/>
              <a:t>. </a:t>
            </a:r>
            <a:r>
              <a:rPr lang="es-ES" sz="1500" smtClean="0"/>
              <a:t>Ma </a:t>
            </a:r>
            <a:r>
              <a:rPr lang="es-ES" sz="1500" smtClean="0"/>
              <a:t>suma kilas oja i tarda dimas, e panti pa bai sibi ke ki na kontisi ku el.</a:t>
            </a:r>
          </a:p>
          <a:p>
            <a:pPr marL="0" indent="0">
              <a:spcBef>
                <a:spcPts val="0"/>
              </a:spcBef>
              <a:spcAft>
                <a:spcPts val="600"/>
              </a:spcAft>
              <a:buNone/>
            </a:pPr>
            <a:r>
              <a:rPr lang="es-ES" sz="1500" smtClean="0"/>
              <a:t>Oca e ciga, e oja Brinkpande kalura ku si mon dentru di koba</a:t>
            </a:r>
            <a:r>
              <a:rPr lang="es-ES" sz="1500" smtClean="0"/>
              <a:t>. </a:t>
            </a:r>
            <a:r>
              <a:rPr lang="es-ES" sz="1500" smtClean="0"/>
              <a:t>E </a:t>
            </a:r>
            <a:r>
              <a:rPr lang="es-ES" sz="1500" smtClean="0"/>
              <a:t>kumsa na jundal tok e tiral di koba</a:t>
            </a:r>
            <a:r>
              <a:rPr lang="es-ES" sz="1500" smtClean="0"/>
              <a:t>. </a:t>
            </a:r>
            <a:r>
              <a:rPr lang="es-ES" sz="1500" smtClean="0"/>
              <a:t>Mon </a:t>
            </a:r>
            <a:r>
              <a:rPr lang="es-ES" sz="1500" smtClean="0"/>
              <a:t>sai juntu ku kabesa di iran segu</a:t>
            </a:r>
            <a:r>
              <a:rPr lang="es-ES" sz="1500" smtClean="0"/>
              <a:t>. </a:t>
            </a:r>
            <a:r>
              <a:rPr lang="es-ES" sz="1500" smtClean="0"/>
              <a:t>Suma </a:t>
            </a:r>
            <a:r>
              <a:rPr lang="es-ES" sz="1500" smtClean="0"/>
              <a:t>kila murdil risu, gosi e sapa kabesa di </a:t>
            </a:r>
            <a:r>
              <a:rPr lang="es-ES" sz="1500" smtClean="0"/>
              <a:t>iran </a:t>
            </a:r>
            <a:r>
              <a:rPr lang="es-ES" sz="1500" smtClean="0"/>
              <a:t>segu. Kila </a:t>
            </a:r>
            <a:r>
              <a:rPr lang="es-ES" sz="1500" smtClean="0"/>
              <a:t>fika na mon di omi.</a:t>
            </a:r>
          </a:p>
          <a:p>
            <a:pPr marL="0" indent="0">
              <a:spcBef>
                <a:spcPts val="0"/>
              </a:spcBef>
              <a:spcAft>
                <a:spcPts val="600"/>
              </a:spcAft>
              <a:buNone/>
            </a:pPr>
            <a:r>
              <a:rPr lang="es-ES" sz="1500" smtClean="0"/>
              <a:t>Kil ora i kumsa na kuri ku kil kabesa na si mon</a:t>
            </a:r>
            <a:r>
              <a:rPr lang="es-ES" sz="1500" smtClean="0"/>
              <a:t>. </a:t>
            </a:r>
            <a:r>
              <a:rPr lang="es-ES" sz="1500" smtClean="0"/>
              <a:t>Jintis </a:t>
            </a:r>
            <a:r>
              <a:rPr lang="es-ES" sz="1500" smtClean="0"/>
              <a:t>ojal i na kuri</a:t>
            </a:r>
            <a:r>
              <a:rPr lang="es-ES" sz="1500" smtClean="0"/>
              <a:t>. </a:t>
            </a:r>
            <a:r>
              <a:rPr lang="es-ES" sz="1500" smtClean="0"/>
              <a:t>E </a:t>
            </a:r>
            <a:r>
              <a:rPr lang="es-ES" sz="1500" smtClean="0"/>
              <a:t>fika e na punta si kolegas</a:t>
            </a:r>
            <a:r>
              <a:rPr lang="es-ES" sz="1500" smtClean="0"/>
              <a:t>: </a:t>
            </a:r>
            <a:r>
              <a:rPr lang="es-ES" sz="1500" smtClean="0"/>
              <a:t>“</a:t>
            </a:r>
            <a:r>
              <a:rPr lang="es-ES" sz="1500" smtClean="0"/>
              <a:t>Ke ku tene Brinkpande ku pui i na kuri</a:t>
            </a:r>
            <a:r>
              <a:rPr lang="es-ES" sz="1500" smtClean="0"/>
              <a:t>?” </a:t>
            </a:r>
            <a:r>
              <a:rPr lang="es-ES" sz="1500" smtClean="0"/>
              <a:t>Kilas </a:t>
            </a:r>
            <a:r>
              <a:rPr lang="es-ES" sz="1500" smtClean="0"/>
              <a:t>fala elis</a:t>
            </a:r>
            <a:r>
              <a:rPr lang="es-ES" sz="1500" smtClean="0"/>
              <a:t>: </a:t>
            </a:r>
            <a:r>
              <a:rPr lang="es-ES" sz="1500" smtClean="0"/>
              <a:t>“</a:t>
            </a:r>
            <a:r>
              <a:rPr lang="es-ES" sz="1500" smtClean="0"/>
              <a:t>Kabesa di iran segu ki tene na </a:t>
            </a:r>
            <a:r>
              <a:rPr lang="es-ES" sz="1500" smtClean="0"/>
              <a:t>mon</a:t>
            </a:r>
            <a:r>
              <a:rPr lang="es-ES" sz="1500" smtClean="0"/>
              <a:t>.” </a:t>
            </a:r>
          </a:p>
          <a:p>
            <a:pPr marL="0" indent="0">
              <a:spcBef>
                <a:spcPts val="0"/>
              </a:spcBef>
              <a:spcAft>
                <a:spcPts val="600"/>
              </a:spcAft>
              <a:buNone/>
            </a:pPr>
            <a:r>
              <a:rPr lang="es-ES" sz="1500" smtClean="0"/>
              <a:t>Disna </a:t>
            </a:r>
            <a:r>
              <a:rPr lang="es-ES" sz="1500" smtClean="0"/>
              <a:t>di la pa dianti, ki omi para bai montia timbas.</a:t>
            </a:r>
          </a:p>
          <a:p>
            <a:pPr marL="0" indent="0">
              <a:spcBef>
                <a:spcPts val="0"/>
              </a:spcBef>
              <a:spcAft>
                <a:spcPts val="600"/>
              </a:spcAft>
              <a:buNone/>
            </a:pPr>
            <a:r>
              <a:rPr lang="es-ES" sz="1500" smtClean="0"/>
              <a:t>Pabia di kila i bon pa ka miti mon na kau ku bu ka na oja.</a:t>
            </a:r>
          </a:p>
          <a:p>
            <a:pPr marL="0" indent="0">
              <a:spcBef>
                <a:spcPts val="0"/>
              </a:spcBef>
              <a:spcAft>
                <a:spcPts val="600"/>
              </a:spcAft>
              <a:buNone/>
            </a:pPr>
            <a:endParaRPr lang="es-ES" sz="140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90600"/>
          </a:xfrm>
        </p:spPr>
        <p:txBody>
          <a:bodyPr>
            <a:normAutofit/>
          </a:bodyPr>
          <a:lstStyle/>
          <a:p>
            <a:r>
              <a:rPr lang="en-US" sz="2800" smtClean="0"/>
              <a:t>montiadur ku pasa kasabi</a:t>
            </a:r>
            <a:r>
              <a:rPr lang="en-US" smtClean="0"/>
              <a:t/>
            </a:r>
            <a:br>
              <a:rPr lang="en-US" smtClean="0"/>
            </a:br>
            <a:r>
              <a:rPr lang="en-US" sz="1800" smtClean="0"/>
              <a:t>Filipe Alberto</a:t>
            </a:r>
            <a:endParaRPr lang="en-US" sz="1800"/>
          </a:p>
        </p:txBody>
      </p:sp>
      <p:sp>
        <p:nvSpPr>
          <p:cNvPr id="3" name="Content Placeholder 2"/>
          <p:cNvSpPr>
            <a:spLocks noGrp="1"/>
          </p:cNvSpPr>
          <p:nvPr>
            <p:ph idx="1"/>
          </p:nvPr>
        </p:nvSpPr>
        <p:spPr>
          <a:xfrm>
            <a:off x="457200" y="1066800"/>
            <a:ext cx="8229600" cy="5791200"/>
          </a:xfrm>
        </p:spPr>
        <p:txBody>
          <a:bodyPr>
            <a:noAutofit/>
          </a:bodyPr>
          <a:lstStyle/>
          <a:p>
            <a:pPr marL="0" indent="0">
              <a:spcBef>
                <a:spcPts val="0"/>
              </a:spcBef>
              <a:spcAft>
                <a:spcPts val="600"/>
              </a:spcAft>
              <a:buNone/>
            </a:pPr>
            <a:r>
              <a:rPr lang="es-ES" sz="1600" smtClean="0"/>
              <a:t>Un omi ciga di bai montia gazelas na matu, i yanda matu disna di parmaña te di noti i ka oja nada, i disidi riba pa tabanka.</a:t>
            </a:r>
          </a:p>
          <a:p>
            <a:pPr marL="0" indent="0">
              <a:spcBef>
                <a:spcPts val="0"/>
              </a:spcBef>
              <a:spcAft>
                <a:spcPts val="600"/>
              </a:spcAft>
              <a:buNone/>
            </a:pPr>
            <a:r>
              <a:rPr lang="es-ES" sz="1600" smtClean="0"/>
              <a:t>Na kamiñu pa tabanka i oja un gazela i miral ku arma i fugia.</a:t>
            </a:r>
          </a:p>
          <a:p>
            <a:pPr marL="0" indent="0">
              <a:spcBef>
                <a:spcPts val="0"/>
              </a:spcBef>
              <a:spcAft>
                <a:spcPts val="600"/>
              </a:spcAft>
              <a:buNone/>
            </a:pPr>
            <a:r>
              <a:rPr lang="es-ES" sz="1600" smtClean="0"/>
              <a:t>Oca ki fugia, si propi baka kortela dianti di bala.</a:t>
            </a:r>
          </a:p>
          <a:p>
            <a:pPr marL="0" indent="0">
              <a:spcBef>
                <a:spcPts val="0"/>
              </a:spcBef>
              <a:spcAft>
                <a:spcPts val="600"/>
              </a:spcAft>
              <a:buNone/>
            </a:pPr>
            <a:r>
              <a:rPr lang="es-ES" sz="1600" smtClean="0"/>
              <a:t>Gosi omi ka tene utru manera di fasi i pega na grita i na fala si baka: </a:t>
            </a:r>
          </a:p>
          <a:p>
            <a:pPr marL="0" indent="0">
              <a:spcBef>
                <a:spcPts val="0"/>
              </a:spcBef>
              <a:spcAft>
                <a:spcPts val="600"/>
              </a:spcAft>
              <a:buNone/>
            </a:pPr>
            <a:r>
              <a:rPr lang="es-ES" sz="1600" smtClean="0"/>
              <a:t>“Kortela rapidu! </a:t>
            </a:r>
            <a:r>
              <a:rPr lang="es-ES" sz="1600" smtClean="0"/>
              <a:t>Kortela </a:t>
            </a:r>
            <a:r>
              <a:rPr lang="es-ES" sz="1600" smtClean="0"/>
              <a:t>rapidu </a:t>
            </a:r>
            <a:r>
              <a:rPr lang="es-ES" sz="1600" smtClean="0"/>
              <a:t>pa ka bala pañau!”</a:t>
            </a:r>
          </a:p>
          <a:p>
            <a:pPr marL="0" indent="0">
              <a:spcBef>
                <a:spcPts val="0"/>
              </a:spcBef>
              <a:spcAft>
                <a:spcPts val="600"/>
              </a:spcAft>
              <a:buNone/>
            </a:pPr>
            <a:r>
              <a:rPr lang="es-ES" sz="1600" smtClean="0"/>
              <a:t>Ma nin ku kila baka ka obi tok bala pañal i kai i muri.</a:t>
            </a:r>
          </a:p>
          <a:p>
            <a:pPr marL="0" indent="0">
              <a:spcBef>
                <a:spcPts val="0"/>
              </a:spcBef>
              <a:spcAft>
                <a:spcPts val="600"/>
              </a:spcAft>
              <a:buNone/>
            </a:pPr>
            <a:r>
              <a:rPr lang="es-ES" sz="1600" smtClean="0"/>
              <a:t>Omi sinta na con i pega kabesa ku dus mon i kumsa na cora.</a:t>
            </a:r>
          </a:p>
          <a:p>
            <a:pPr marL="0" indent="0">
              <a:spcBef>
                <a:spcPts val="0"/>
              </a:spcBef>
              <a:spcAft>
                <a:spcPts val="600"/>
              </a:spcAft>
              <a:buNone/>
            </a:pPr>
            <a:r>
              <a:rPr lang="es-ES" sz="1600" smtClean="0"/>
              <a:t>Dipus ki kaba cora i lanta i toma si arma i bai pa tabanka.</a:t>
            </a:r>
          </a:p>
          <a:p>
            <a:pPr marL="0" indent="0">
              <a:spcBef>
                <a:spcPts val="0"/>
              </a:spcBef>
              <a:spcAft>
                <a:spcPts val="600"/>
              </a:spcAft>
              <a:buNone/>
            </a:pPr>
            <a:r>
              <a:rPr lang="es-ES" sz="1600" smtClean="0"/>
              <a:t>Dipus ki ciga kasa si fijus puntal:</a:t>
            </a:r>
          </a:p>
          <a:p>
            <a:pPr marL="0" indent="0">
              <a:spcBef>
                <a:spcPts val="0"/>
              </a:spcBef>
              <a:spcAft>
                <a:spcPts val="600"/>
              </a:spcAft>
              <a:buNone/>
            </a:pPr>
            <a:r>
              <a:rPr lang="es-ES" sz="1600" smtClean="0"/>
              <a:t>“Papa, bu ka mata nada aos?”</a:t>
            </a:r>
          </a:p>
          <a:p>
            <a:pPr marL="0" indent="0">
              <a:spcBef>
                <a:spcPts val="0"/>
              </a:spcBef>
              <a:spcAft>
                <a:spcPts val="600"/>
              </a:spcAft>
              <a:buNone/>
            </a:pPr>
            <a:r>
              <a:rPr lang="es-ES" sz="1600" smtClean="0"/>
              <a:t>I fala elis:</a:t>
            </a:r>
          </a:p>
          <a:p>
            <a:pPr marL="0" indent="0">
              <a:spcBef>
                <a:spcPts val="0"/>
              </a:spcBef>
              <a:spcAft>
                <a:spcPts val="600"/>
              </a:spcAft>
              <a:buNone/>
            </a:pPr>
            <a:r>
              <a:rPr lang="es-ES" sz="1600" smtClean="0"/>
              <a:t>“Disna ku n lanta n kumsa na montia nunka n pasa kasabi, ma aos n pasa un garandi kasabi, n fugia un gazela ña uniku baka ku n sobraba ja ku el kortela dianti di bala, bala pañal i kai i muri.”</a:t>
            </a:r>
          </a:p>
          <a:p>
            <a:pPr marL="0" indent="0">
              <a:spcBef>
                <a:spcPts val="0"/>
              </a:spcBef>
              <a:spcAft>
                <a:spcPts val="600"/>
              </a:spcAft>
              <a:buNone/>
            </a:pPr>
            <a:r>
              <a:rPr lang="es-ES" sz="1600" smtClean="0"/>
              <a:t>Omi paña raiba i nega kumel.</a:t>
            </a:r>
          </a:p>
          <a:p>
            <a:pPr marL="0" indent="0">
              <a:spcBef>
                <a:spcPts val="0"/>
              </a:spcBef>
              <a:spcAft>
                <a:spcPts val="600"/>
              </a:spcAft>
              <a:buNone/>
            </a:pPr>
            <a:r>
              <a:rPr lang="es-ES" sz="1600" smtClean="0"/>
              <a:t>I konta si viziñus e bai buskal e bin folal e kume.</a:t>
            </a:r>
          </a:p>
          <a:p>
            <a:pPr marL="0" indent="0">
              <a:spcBef>
                <a:spcPts val="0"/>
              </a:spcBef>
              <a:spcAft>
                <a:spcPts val="600"/>
              </a:spcAft>
              <a:buNone/>
            </a:pPr>
            <a:endParaRPr lang="es-ES" sz="1500" smtClean="0"/>
          </a:p>
          <a:p>
            <a:pPr marL="0" indent="0">
              <a:spcBef>
                <a:spcPts val="0"/>
              </a:spcBef>
              <a:spcAft>
                <a:spcPts val="600"/>
              </a:spcAft>
              <a:buNone/>
            </a:pPr>
            <a:endParaRPr lang="es-ES" sz="140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90600"/>
          </a:xfrm>
        </p:spPr>
        <p:txBody>
          <a:bodyPr>
            <a:normAutofit/>
          </a:bodyPr>
          <a:lstStyle/>
          <a:p>
            <a:r>
              <a:rPr lang="en-US" sz="2800" smtClean="0"/>
              <a:t>fiu </a:t>
            </a:r>
            <a:r>
              <a:rPr lang="en-US" sz="2800" smtClean="0"/>
              <a:t>maña</a:t>
            </a:r>
            <a:r>
              <a:rPr lang="en-US" smtClean="0"/>
              <a:t/>
            </a:r>
            <a:br>
              <a:rPr lang="en-US" smtClean="0"/>
            </a:br>
            <a:r>
              <a:rPr lang="en-US" sz="1800" smtClean="0"/>
              <a:t>Blulu Bitam</a:t>
            </a:r>
            <a:endParaRPr lang="en-US" sz="1800"/>
          </a:p>
        </p:txBody>
      </p:sp>
      <p:sp>
        <p:nvSpPr>
          <p:cNvPr id="3" name="Content Placeholder 2"/>
          <p:cNvSpPr>
            <a:spLocks noGrp="1"/>
          </p:cNvSpPr>
          <p:nvPr>
            <p:ph idx="1"/>
          </p:nvPr>
        </p:nvSpPr>
        <p:spPr>
          <a:xfrm>
            <a:off x="152400" y="1066800"/>
            <a:ext cx="8839200" cy="5791200"/>
          </a:xfrm>
        </p:spPr>
        <p:txBody>
          <a:bodyPr>
            <a:noAutofit/>
          </a:bodyPr>
          <a:lstStyle/>
          <a:p>
            <a:pPr marL="0" indent="0">
              <a:spcBef>
                <a:spcPts val="0"/>
              </a:spcBef>
              <a:spcAft>
                <a:spcPts val="600"/>
              </a:spcAft>
              <a:buNone/>
            </a:pPr>
            <a:r>
              <a:rPr lang="es-ES" sz="1600" smtClean="0"/>
              <a:t>Na dia seti di Juñu di 1998, un grupu di tropas ku staba ku Ansumane Mane kria revolta kontra Presidenti Ninu Vieira pabia di buska lugar pa minjor manda</a:t>
            </a:r>
            <a:r>
              <a:rPr lang="es-ES" sz="1600" smtClean="0"/>
              <a:t>. </a:t>
            </a:r>
            <a:r>
              <a:rPr lang="es-ES" sz="1600" smtClean="0"/>
              <a:t>Ansumane </a:t>
            </a:r>
            <a:r>
              <a:rPr lang="es-ES" sz="1600" smtClean="0"/>
              <a:t>mobiliza grupu di diskontentis ku abandunadu tambi pa Presidenti Ninu Vieira.</a:t>
            </a:r>
          </a:p>
          <a:p>
            <a:pPr marL="0" indent="0">
              <a:spcBef>
                <a:spcPts val="0"/>
              </a:spcBef>
              <a:spcAft>
                <a:spcPts val="600"/>
              </a:spcAft>
              <a:buNone/>
            </a:pPr>
            <a:r>
              <a:rPr lang="es-ES" sz="1600" smtClean="0"/>
              <a:t>Dia seti di Juñu seis ora </a:t>
            </a:r>
            <a:r>
              <a:rPr lang="es-ES" sz="1600" smtClean="0"/>
              <a:t>tirus </a:t>
            </a:r>
            <a:r>
              <a:rPr lang="es-ES" sz="1600" smtClean="0"/>
              <a:t>kumsa. Balentis </a:t>
            </a:r>
            <a:r>
              <a:rPr lang="es-ES" sz="1600" smtClean="0"/>
              <a:t>pega lutu, Bissau kumsa na cora, armas na papia kada bias mas altu.</a:t>
            </a:r>
          </a:p>
          <a:p>
            <a:pPr marL="0" indent="0">
              <a:spcBef>
                <a:spcPts val="0"/>
              </a:spcBef>
              <a:spcAft>
                <a:spcPts val="600"/>
              </a:spcAft>
              <a:buNone/>
            </a:pPr>
            <a:r>
              <a:rPr lang="es-ES" sz="1600" smtClean="0"/>
              <a:t>Radius kumsa na da informason, i na fala</a:t>
            </a:r>
            <a:r>
              <a:rPr lang="es-ES" sz="1600" smtClean="0"/>
              <a:t>: </a:t>
            </a:r>
            <a:r>
              <a:rPr lang="es-ES" sz="1600" smtClean="0"/>
              <a:t>“</a:t>
            </a:r>
            <a:r>
              <a:rPr lang="es-ES" sz="1600" smtClean="0"/>
              <a:t>Bo sai di Bissau! Bo sai! Ninu Vieira ka bali</a:t>
            </a:r>
            <a:r>
              <a:rPr lang="es-ES" sz="1600" smtClean="0"/>
              <a:t>!” </a:t>
            </a:r>
            <a:r>
              <a:rPr lang="es-ES" sz="1600" smtClean="0"/>
              <a:t>I </a:t>
            </a:r>
            <a:r>
              <a:rPr lang="es-ES" sz="1600" smtClean="0"/>
              <a:t>pasa un dia, tropas Senegaleses ciga con di Guine-Bissau pa juda Presidenti Ninu Vieira</a:t>
            </a:r>
            <a:r>
              <a:rPr lang="es-ES" sz="1600" smtClean="0"/>
              <a:t>. </a:t>
            </a:r>
            <a:r>
              <a:rPr lang="es-ES" sz="1600" smtClean="0"/>
              <a:t>Pa </a:t>
            </a:r>
            <a:r>
              <a:rPr lang="es-ES" sz="1600" smtClean="0"/>
              <a:t>kila, manga di antigus kombatenti bai junta ku Ansumane kontra Ninu Vieira</a:t>
            </a:r>
            <a:r>
              <a:rPr lang="es-ES" sz="1600" smtClean="0"/>
              <a:t>. </a:t>
            </a:r>
            <a:r>
              <a:rPr lang="es-ES" sz="1600" smtClean="0"/>
              <a:t>Kada </a:t>
            </a:r>
            <a:r>
              <a:rPr lang="es-ES" sz="1600" smtClean="0"/>
              <a:t>bias ku armas na fala mas altu, pupulason mas na abanduna se kasas</a:t>
            </a:r>
            <a:r>
              <a:rPr lang="es-ES" sz="1600" smtClean="0"/>
              <a:t>. </a:t>
            </a:r>
            <a:r>
              <a:rPr lang="es-ES" sz="1600" smtClean="0"/>
              <a:t>Tudu </a:t>
            </a:r>
            <a:r>
              <a:rPr lang="es-ES" sz="1600" smtClean="0"/>
              <a:t>armas belikus ku ten na Guine usadu ne gera di seti di Juñu.</a:t>
            </a:r>
          </a:p>
          <a:p>
            <a:pPr marL="0" indent="0">
              <a:spcBef>
                <a:spcPts val="0"/>
              </a:spcBef>
              <a:spcAft>
                <a:spcPts val="600"/>
              </a:spcAft>
              <a:buNone/>
            </a:pPr>
            <a:r>
              <a:rPr lang="es-ES" sz="1600" smtClean="0"/>
              <a:t>Ladrons toma konta di sidadi, e na furta kusas di balur di jinti</a:t>
            </a:r>
            <a:r>
              <a:rPr lang="es-ES" sz="1600" smtClean="0"/>
              <a:t>. </a:t>
            </a:r>
            <a:r>
              <a:rPr lang="es-ES" sz="1600" smtClean="0"/>
              <a:t>Bissau </a:t>
            </a:r>
            <a:r>
              <a:rPr lang="es-ES" sz="1600" smtClean="0"/>
              <a:t>fika kalmu, fumu ku baruju di bumbas di tudu ladu</a:t>
            </a:r>
            <a:r>
              <a:rPr lang="es-ES" sz="1600" smtClean="0"/>
              <a:t>. </a:t>
            </a:r>
            <a:r>
              <a:rPr lang="es-ES" sz="1600" smtClean="0"/>
              <a:t>Purkus </a:t>
            </a:r>
            <a:r>
              <a:rPr lang="es-ES" sz="1600" smtClean="0"/>
              <a:t>ku jukudes na kume karni di jintis ku matadu, kacuris tambi ka fika tras di sena</a:t>
            </a:r>
            <a:r>
              <a:rPr lang="es-ES" sz="1600" smtClean="0"/>
              <a:t>. </a:t>
            </a:r>
            <a:r>
              <a:rPr lang="es-ES" sz="1600" smtClean="0"/>
              <a:t>Presidenti </a:t>
            </a:r>
            <a:r>
              <a:rPr lang="es-ES" sz="1600" smtClean="0"/>
              <a:t>Ninu manda pidi reforsu di Senegal ku Fransa</a:t>
            </a:r>
            <a:r>
              <a:rPr lang="es-ES" sz="1600" smtClean="0"/>
              <a:t>. </a:t>
            </a:r>
            <a:r>
              <a:rPr lang="es-ES" sz="1600" smtClean="0"/>
              <a:t>Mesmu </a:t>
            </a:r>
            <a:r>
              <a:rPr lang="es-ES" sz="1600" smtClean="0"/>
              <a:t>asin, i ka safa nada, pabia di spiriensia ku tropas di Guine-Bissau tene.</a:t>
            </a:r>
          </a:p>
          <a:p>
            <a:pPr marL="0" indent="0">
              <a:spcBef>
                <a:spcPts val="0"/>
              </a:spcBef>
              <a:spcAft>
                <a:spcPts val="600"/>
              </a:spcAft>
              <a:buNone/>
            </a:pPr>
            <a:r>
              <a:rPr lang="es-ES" sz="1600" smtClean="0"/>
              <a:t>E gera ka ten resultadu, pabia i son fijus di Guine ku na mata nutru</a:t>
            </a:r>
            <a:r>
              <a:rPr lang="es-ES" sz="1600" smtClean="0"/>
              <a:t>. </a:t>
            </a:r>
            <a:r>
              <a:rPr lang="es-ES" sz="1600" smtClean="0"/>
              <a:t>I </a:t>
            </a:r>
            <a:r>
              <a:rPr lang="es-ES" sz="1600" smtClean="0"/>
              <a:t>muri minjeris, kriansas, militaris, ku utrus jintis sin sintidu di nada</a:t>
            </a:r>
            <a:r>
              <a:rPr lang="es-ES" sz="1600" smtClean="0"/>
              <a:t>. </a:t>
            </a:r>
            <a:r>
              <a:rPr lang="es-ES" sz="1600" smtClean="0"/>
              <a:t>Bispu </a:t>
            </a:r>
            <a:r>
              <a:rPr lang="es-ES" sz="1600" smtClean="0"/>
              <a:t>katoliku, igreza evangeliku, musulmamus ku Sosiedadi Sivil bai nogosia ku </a:t>
            </a:r>
            <a:r>
              <a:rPr lang="es-ES" sz="1600" smtClean="0"/>
              <a:t>elis </a:t>
            </a:r>
            <a:r>
              <a:rPr lang="es-ES" sz="1600" smtClean="0"/>
              <a:t>manada </a:t>
            </a:r>
            <a:r>
              <a:rPr lang="es-ES" sz="1600" smtClean="0"/>
              <a:t>ka bai</a:t>
            </a:r>
            <a:r>
              <a:rPr lang="es-ES" sz="1600" smtClean="0"/>
              <a:t>. </a:t>
            </a:r>
            <a:r>
              <a:rPr lang="es-ES" sz="1600" smtClean="0"/>
              <a:t>Armas </a:t>
            </a:r>
            <a:r>
              <a:rPr lang="es-ES" sz="1600" smtClean="0"/>
              <a:t>mas na kanta na rebenta predius di kapital.</a:t>
            </a:r>
          </a:p>
          <a:p>
            <a:pPr marL="0" indent="0">
              <a:spcBef>
                <a:spcPts val="0"/>
              </a:spcBef>
              <a:spcAft>
                <a:spcPts val="600"/>
              </a:spcAft>
              <a:buNone/>
            </a:pPr>
            <a:r>
              <a:rPr lang="es-ES" sz="1600" smtClean="0"/>
              <a:t>Guine pirdi ku e gera di seti di Juñu, gosi ku no mas koitadi di ki purmeru.</a:t>
            </a:r>
          </a:p>
          <a:p>
            <a:pPr marL="0" indent="0">
              <a:spcBef>
                <a:spcPts val="0"/>
              </a:spcBef>
              <a:spcAft>
                <a:spcPts val="600"/>
              </a:spcAft>
              <a:buNone/>
            </a:pPr>
            <a:endParaRPr lang="es-ES" sz="1500" smtClean="0"/>
          </a:p>
          <a:p>
            <a:pPr marL="0" indent="0">
              <a:spcBef>
                <a:spcPts val="0"/>
              </a:spcBef>
              <a:spcAft>
                <a:spcPts val="600"/>
              </a:spcAft>
              <a:buNone/>
            </a:pPr>
            <a:endParaRPr lang="es-ES" sz="140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flex.jpg"/>
          <p:cNvPicPr>
            <a:picLocks noGrp="1" noChangeAspect="1"/>
          </p:cNvPicPr>
          <p:nvPr>
            <p:ph idx="1"/>
          </p:nvPr>
        </p:nvPicPr>
        <p:blipFill>
          <a:blip r:embed="rId2" cstate="print"/>
          <a:stretch>
            <a:fillRect/>
          </a:stretch>
        </p:blipFill>
        <p:spPr>
          <a:xfrm>
            <a:off x="0" y="423068"/>
            <a:ext cx="9136945" cy="5139532"/>
          </a:xfr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ph idx="1"/>
          </p:nvPr>
        </p:nvGraphicFramePr>
        <p:xfrm>
          <a:off x="1524000" y="1922462"/>
          <a:ext cx="6096000" cy="4064000"/>
        </p:xfrm>
        <a:graphic>
          <a:graphicData uri="http://schemas.openxmlformats.org/presentationml/2006/ole">
            <p:oleObj spid="_x0000_s1026" name="Acrobat Document" r:id="rId3" imgW="0" imgH="0" progId="AcroExch.Document.7">
              <p:embed/>
            </p:oleObj>
          </a:graphicData>
        </a:graphic>
      </p:graphicFrame>
      <p:graphicFrame>
        <p:nvGraphicFramePr>
          <p:cNvPr id="6" name="Object 5"/>
          <p:cNvGraphicFramePr>
            <a:graphicFrameLocks noChangeAspect="1"/>
          </p:cNvGraphicFramePr>
          <p:nvPr/>
        </p:nvGraphicFramePr>
        <p:xfrm>
          <a:off x="1911350" y="0"/>
          <a:ext cx="5321300" cy="6858000"/>
        </p:xfrm>
        <a:graphic>
          <a:graphicData uri="http://schemas.openxmlformats.org/presentationml/2006/ole">
            <p:oleObj spid="_x0000_s1028" name="Document" r:id="rId4" imgW="6295840" imgH="8115224"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ph idx="1"/>
          </p:nvPr>
        </p:nvGraphicFramePr>
        <p:xfrm>
          <a:off x="1524000" y="1922462"/>
          <a:ext cx="6096000" cy="4064000"/>
        </p:xfrm>
        <a:graphic>
          <a:graphicData uri="http://schemas.openxmlformats.org/presentationml/2006/ole">
            <p:oleObj spid="_x0000_s2050" name="Acrobat Document" r:id="rId3" imgW="0" imgH="0" progId="AcroExch.Document.7">
              <p:embed/>
            </p:oleObj>
          </a:graphicData>
        </a:graphic>
      </p:graphicFrame>
      <p:graphicFrame>
        <p:nvGraphicFramePr>
          <p:cNvPr id="6" name="Object 5"/>
          <p:cNvGraphicFramePr>
            <a:graphicFrameLocks noChangeAspect="1"/>
          </p:cNvGraphicFramePr>
          <p:nvPr/>
        </p:nvGraphicFramePr>
        <p:xfrm>
          <a:off x="1895475" y="0"/>
          <a:ext cx="5353050" cy="6858000"/>
        </p:xfrm>
        <a:graphic>
          <a:graphicData uri="http://schemas.openxmlformats.org/presentationml/2006/ole">
            <p:oleObj spid="_x0000_s2052" name="Document" r:id="rId4" imgW="6295840" imgH="8066686"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ph idx="1"/>
          </p:nvPr>
        </p:nvGraphicFramePr>
        <p:xfrm>
          <a:off x="1524000" y="1922462"/>
          <a:ext cx="6096000" cy="4064000"/>
        </p:xfrm>
        <a:graphic>
          <a:graphicData uri="http://schemas.openxmlformats.org/presentationml/2006/ole">
            <p:oleObj spid="_x0000_s3074" name="Acrobat Document" r:id="rId3" imgW="0" imgH="0" progId="AcroExch.Document.7">
              <p:embed/>
            </p:oleObj>
          </a:graphicData>
        </a:graphic>
      </p:graphicFrame>
      <p:graphicFrame>
        <p:nvGraphicFramePr>
          <p:cNvPr id="5" name="Object 4"/>
          <p:cNvGraphicFramePr>
            <a:graphicFrameLocks noChangeAspect="1"/>
          </p:cNvGraphicFramePr>
          <p:nvPr/>
        </p:nvGraphicFramePr>
        <p:xfrm>
          <a:off x="1936750" y="0"/>
          <a:ext cx="5270500" cy="6858000"/>
        </p:xfrm>
        <a:graphic>
          <a:graphicData uri="http://schemas.openxmlformats.org/presentationml/2006/ole">
            <p:oleObj spid="_x0000_s3076" name="Document" r:id="rId4" imgW="6295840" imgH="8193604"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uinea-Bissau-2.jpg"/>
          <p:cNvPicPr>
            <a:picLocks noChangeAspect="1"/>
          </p:cNvPicPr>
          <p:nvPr/>
        </p:nvPicPr>
        <p:blipFill>
          <a:blip r:embed="rId3" cstate="print"/>
          <a:stretch>
            <a:fillRect/>
          </a:stretch>
        </p:blipFill>
        <p:spPr>
          <a:xfrm>
            <a:off x="0" y="0"/>
            <a:ext cx="9387590" cy="6858000"/>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ph idx="1"/>
          </p:nvPr>
        </p:nvGraphicFramePr>
        <p:xfrm>
          <a:off x="1524000" y="1922462"/>
          <a:ext cx="6096000" cy="4064000"/>
        </p:xfrm>
        <a:graphic>
          <a:graphicData uri="http://schemas.openxmlformats.org/presentationml/2006/ole">
            <p:oleObj spid="_x0000_s4098" name="Acrobat Document" r:id="rId3" imgW="0" imgH="0" progId="AcroExch.Document.7">
              <p:embed/>
            </p:oleObj>
          </a:graphicData>
        </a:graphic>
      </p:graphicFrame>
      <p:graphicFrame>
        <p:nvGraphicFramePr>
          <p:cNvPr id="6" name="Object 5"/>
          <p:cNvGraphicFramePr>
            <a:graphicFrameLocks noChangeAspect="1"/>
          </p:cNvGraphicFramePr>
          <p:nvPr/>
        </p:nvGraphicFramePr>
        <p:xfrm>
          <a:off x="2054225" y="0"/>
          <a:ext cx="5035550" cy="6858000"/>
        </p:xfrm>
        <a:graphic>
          <a:graphicData uri="http://schemas.openxmlformats.org/presentationml/2006/ole">
            <p:oleObj spid="_x0000_s4100" name="Document" r:id="rId4" imgW="6295840" imgH="8573640"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ph idx="1"/>
          </p:nvPr>
        </p:nvGraphicFramePr>
        <p:xfrm>
          <a:off x="1524000" y="1922462"/>
          <a:ext cx="6096000" cy="4064000"/>
        </p:xfrm>
        <a:graphic>
          <a:graphicData uri="http://schemas.openxmlformats.org/presentationml/2006/ole">
            <p:oleObj spid="_x0000_s10242" name="Acrobat Document" r:id="rId3" imgW="0" imgH="0" progId="AcroExch.Document.7">
              <p:embed/>
            </p:oleObj>
          </a:graphicData>
        </a:graphic>
      </p:graphicFrame>
      <p:graphicFrame>
        <p:nvGraphicFramePr>
          <p:cNvPr id="5" name="Object 4"/>
          <p:cNvGraphicFramePr>
            <a:graphicFrameLocks noChangeAspect="1"/>
          </p:cNvGraphicFramePr>
          <p:nvPr/>
        </p:nvGraphicFramePr>
        <p:xfrm>
          <a:off x="1982788" y="0"/>
          <a:ext cx="5178425" cy="6858000"/>
        </p:xfrm>
        <a:graphic>
          <a:graphicData uri="http://schemas.openxmlformats.org/presentationml/2006/ole">
            <p:oleObj spid="_x0000_s10244" name="Document" r:id="rId4" imgW="6295840" imgH="8338500"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ph idx="1"/>
          </p:nvPr>
        </p:nvGraphicFramePr>
        <p:xfrm>
          <a:off x="1524000" y="1922462"/>
          <a:ext cx="6096000" cy="4064000"/>
        </p:xfrm>
        <a:graphic>
          <a:graphicData uri="http://schemas.openxmlformats.org/presentationml/2006/ole">
            <p:oleObj spid="_x0000_s11266" name="Acrobat Document" r:id="rId3" imgW="0" imgH="0" progId="AcroExch.Document.7">
              <p:embed/>
            </p:oleObj>
          </a:graphicData>
        </a:graphic>
      </p:graphicFrame>
      <p:graphicFrame>
        <p:nvGraphicFramePr>
          <p:cNvPr id="6" name="Object 5"/>
          <p:cNvGraphicFramePr>
            <a:graphicFrameLocks noChangeAspect="1"/>
          </p:cNvGraphicFramePr>
          <p:nvPr/>
        </p:nvGraphicFramePr>
        <p:xfrm>
          <a:off x="1982788" y="0"/>
          <a:ext cx="5178425" cy="6858000"/>
        </p:xfrm>
        <a:graphic>
          <a:graphicData uri="http://schemas.openxmlformats.org/presentationml/2006/ole">
            <p:oleObj spid="_x0000_s11268" name="Document" r:id="rId4" imgW="6295840" imgH="8338500"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ph idx="1"/>
          </p:nvPr>
        </p:nvGraphicFramePr>
        <p:xfrm>
          <a:off x="1524000" y="1922462"/>
          <a:ext cx="6096000" cy="4064000"/>
        </p:xfrm>
        <a:graphic>
          <a:graphicData uri="http://schemas.openxmlformats.org/presentationml/2006/ole">
            <p:oleObj spid="_x0000_s9218" name="Acrobat Document" r:id="rId3" imgW="0" imgH="0" progId="AcroExch.Document.7">
              <p:embed/>
            </p:oleObj>
          </a:graphicData>
        </a:graphic>
      </p:graphicFrame>
      <p:graphicFrame>
        <p:nvGraphicFramePr>
          <p:cNvPr id="5" name="Object 4"/>
          <p:cNvGraphicFramePr>
            <a:graphicFrameLocks noChangeAspect="1"/>
          </p:cNvGraphicFramePr>
          <p:nvPr/>
        </p:nvGraphicFramePr>
        <p:xfrm>
          <a:off x="2057400" y="0"/>
          <a:ext cx="5029200" cy="6858000"/>
        </p:xfrm>
        <a:graphic>
          <a:graphicData uri="http://schemas.openxmlformats.org/presentationml/2006/ole">
            <p:oleObj spid="_x0000_s9220" name="Document" r:id="rId4" imgW="6295840" imgH="8584427"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ph idx="1"/>
          </p:nvPr>
        </p:nvGraphicFramePr>
        <p:xfrm>
          <a:off x="1524000" y="1922462"/>
          <a:ext cx="6096000" cy="4064000"/>
        </p:xfrm>
        <a:graphic>
          <a:graphicData uri="http://schemas.openxmlformats.org/presentationml/2006/ole">
            <p:oleObj spid="_x0000_s5122" name="Acrobat Document" r:id="rId3" imgW="0" imgH="0" progId="AcroExch.Document.7">
              <p:embed/>
            </p:oleObj>
          </a:graphicData>
        </a:graphic>
      </p:graphicFrame>
      <p:graphicFrame>
        <p:nvGraphicFramePr>
          <p:cNvPr id="5" name="Object 4"/>
          <p:cNvGraphicFramePr>
            <a:graphicFrameLocks noChangeAspect="1"/>
          </p:cNvGraphicFramePr>
          <p:nvPr/>
        </p:nvGraphicFramePr>
        <p:xfrm>
          <a:off x="0" y="652463"/>
          <a:ext cx="9144000" cy="5551487"/>
        </p:xfrm>
        <a:graphic>
          <a:graphicData uri="http://schemas.openxmlformats.org/presentationml/2006/ole">
            <p:oleObj spid="_x0000_s5124" name="Acrobat Document" r:id="rId4" imgW="9600000" imgH="5830114" progId="AcroExch.Document.7">
              <p:embed/>
            </p:oleObj>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ph idx="1"/>
          </p:nvPr>
        </p:nvGraphicFramePr>
        <p:xfrm>
          <a:off x="1524000" y="1922462"/>
          <a:ext cx="6096000" cy="4064000"/>
        </p:xfrm>
        <a:graphic>
          <a:graphicData uri="http://schemas.openxmlformats.org/presentationml/2006/ole">
            <p:oleObj spid="_x0000_s6146" name="Acrobat Document" r:id="rId3" imgW="0" imgH="0" progId="AcroExch.Document.7">
              <p:embed/>
            </p:oleObj>
          </a:graphicData>
        </a:graphic>
      </p:graphicFrame>
      <p:graphicFrame>
        <p:nvGraphicFramePr>
          <p:cNvPr id="8" name="Object 7"/>
          <p:cNvGraphicFramePr>
            <a:graphicFrameLocks noChangeAspect="1"/>
          </p:cNvGraphicFramePr>
          <p:nvPr/>
        </p:nvGraphicFramePr>
        <p:xfrm>
          <a:off x="0" y="652463"/>
          <a:ext cx="9144000" cy="5551487"/>
        </p:xfrm>
        <a:graphic>
          <a:graphicData uri="http://schemas.openxmlformats.org/presentationml/2006/ole">
            <p:oleObj spid="_x0000_s6150" name="Acrobat Document" r:id="rId4" imgW="9600000" imgH="5830114" progId="AcroExch.Document.7">
              <p:embed/>
            </p:oleObj>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ph idx="1"/>
          </p:nvPr>
        </p:nvGraphicFramePr>
        <p:xfrm>
          <a:off x="1524000" y="1922462"/>
          <a:ext cx="6096000" cy="4064000"/>
        </p:xfrm>
        <a:graphic>
          <a:graphicData uri="http://schemas.openxmlformats.org/presentationml/2006/ole">
            <p:oleObj spid="_x0000_s7170" name="Acrobat Document" r:id="rId3" imgW="0" imgH="0" progId="AcroExch.Document.7">
              <p:embed/>
            </p:oleObj>
          </a:graphicData>
        </a:graphic>
      </p:graphicFrame>
      <p:graphicFrame>
        <p:nvGraphicFramePr>
          <p:cNvPr id="5" name="Object 4"/>
          <p:cNvGraphicFramePr>
            <a:graphicFrameLocks noChangeAspect="1"/>
          </p:cNvGraphicFramePr>
          <p:nvPr/>
        </p:nvGraphicFramePr>
        <p:xfrm>
          <a:off x="0" y="652463"/>
          <a:ext cx="9144000" cy="5551487"/>
        </p:xfrm>
        <a:graphic>
          <a:graphicData uri="http://schemas.openxmlformats.org/presentationml/2006/ole">
            <p:oleObj spid="_x0000_s7172" name="Acrobat Document" r:id="rId4" imgW="9600000" imgH="5830114" progId="AcroExch.Document.7">
              <p:embed/>
            </p:oleObj>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ph idx="1"/>
          </p:nvPr>
        </p:nvGraphicFramePr>
        <p:xfrm>
          <a:off x="1524000" y="1922462"/>
          <a:ext cx="6096000" cy="4064000"/>
        </p:xfrm>
        <a:graphic>
          <a:graphicData uri="http://schemas.openxmlformats.org/presentationml/2006/ole">
            <p:oleObj spid="_x0000_s8194" name="Acrobat Document" r:id="rId3" imgW="0" imgH="0" progId="AcroExch.Document.7">
              <p:embed/>
            </p:oleObj>
          </a:graphicData>
        </a:graphic>
      </p:graphicFrame>
      <p:graphicFrame>
        <p:nvGraphicFramePr>
          <p:cNvPr id="6" name="Object 5"/>
          <p:cNvGraphicFramePr>
            <a:graphicFrameLocks noChangeAspect="1"/>
          </p:cNvGraphicFramePr>
          <p:nvPr/>
        </p:nvGraphicFramePr>
        <p:xfrm>
          <a:off x="0" y="652463"/>
          <a:ext cx="9144000" cy="5551487"/>
        </p:xfrm>
        <a:graphic>
          <a:graphicData uri="http://schemas.openxmlformats.org/presentationml/2006/ole">
            <p:oleObj spid="_x0000_s8196" name="Acrobat Document" r:id="rId4" imgW="9600000" imgH="5830114" progId="AcroExch.Document.7">
              <p:embed/>
            </p:oleObj>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Observations</a:t>
            </a:r>
            <a:endParaRPr lang="en-US"/>
          </a:p>
        </p:txBody>
      </p:sp>
      <p:sp>
        <p:nvSpPr>
          <p:cNvPr id="3" name="Content Placeholder 2"/>
          <p:cNvSpPr>
            <a:spLocks noGrp="1"/>
          </p:cNvSpPr>
          <p:nvPr>
            <p:ph idx="1"/>
          </p:nvPr>
        </p:nvSpPr>
        <p:spPr>
          <a:xfrm>
            <a:off x="457200" y="1447800"/>
            <a:ext cx="8458200" cy="5257800"/>
          </a:xfrm>
        </p:spPr>
        <p:txBody>
          <a:bodyPr>
            <a:normAutofit/>
          </a:bodyPr>
          <a:lstStyle/>
          <a:p>
            <a:pPr>
              <a:buNone/>
            </a:pPr>
            <a:r>
              <a:rPr lang="en-US" smtClean="0"/>
              <a:t>In General:</a:t>
            </a:r>
          </a:p>
          <a:p>
            <a:r>
              <a:rPr lang="en-US" smtClean="0"/>
              <a:t>Theme-rheme presentation of information.</a:t>
            </a:r>
          </a:p>
          <a:p>
            <a:r>
              <a:rPr lang="en-US" smtClean="0"/>
              <a:t>Beginning and end of text is the framing, using stative verbs.</a:t>
            </a:r>
          </a:p>
          <a:p>
            <a:r>
              <a:rPr lang="en-US" smtClean="0"/>
              <a:t>P</a:t>
            </a:r>
            <a:r>
              <a:rPr lang="en-US" smtClean="0"/>
              <a:t>articipants are referred to as NP not as subject; subsequently as subject pronoun.</a:t>
            </a:r>
          </a:p>
          <a:p>
            <a:r>
              <a:rPr lang="en-US" smtClean="0"/>
              <a:t>Sentence connectives mainly denote new stages in development; otherwise implicit.</a:t>
            </a:r>
          </a:p>
          <a:p>
            <a:r>
              <a:rPr lang="en-US" smtClean="0"/>
              <a:t>Sentential connective </a:t>
            </a:r>
            <a:r>
              <a:rPr lang="en-US" i="1" smtClean="0"/>
              <a:t>Ma</a:t>
            </a:r>
            <a:r>
              <a:rPr lang="en-US" smtClean="0"/>
              <a:t> marks a turning point.</a:t>
            </a:r>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Observations</a:t>
            </a:r>
            <a:endParaRPr lang="en-US"/>
          </a:p>
        </p:txBody>
      </p:sp>
      <p:sp>
        <p:nvSpPr>
          <p:cNvPr id="3" name="Content Placeholder 2"/>
          <p:cNvSpPr>
            <a:spLocks noGrp="1"/>
          </p:cNvSpPr>
          <p:nvPr>
            <p:ph idx="1"/>
          </p:nvPr>
        </p:nvSpPr>
        <p:spPr>
          <a:xfrm>
            <a:off x="457200" y="1447800"/>
            <a:ext cx="8458200" cy="4709160"/>
          </a:xfrm>
        </p:spPr>
        <p:txBody>
          <a:bodyPr/>
          <a:lstStyle/>
          <a:p>
            <a:pPr>
              <a:buNone/>
            </a:pPr>
            <a:r>
              <a:rPr lang="en-US" smtClean="0"/>
              <a:t>In Narratives:</a:t>
            </a:r>
          </a:p>
          <a:p>
            <a:r>
              <a:rPr lang="en-US" smtClean="0"/>
              <a:t>Within the frame that comes at the beginning and end, the backbone of the narrative uses nonstative (active) verbs unmarked for tense-mood-aspect.</a:t>
            </a:r>
          </a:p>
          <a:p>
            <a:r>
              <a:rPr lang="en-US" smtClean="0"/>
              <a:t>Other verb phrase configurations would likely be in dependent/subordinate clauses, in reported speech, or in amplification-type material woven into the narrative.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Content Placeholder 5" descr="a.jpg"/>
          <p:cNvPicPr>
            <a:picLocks noGrp="1" noChangeAspect="1"/>
          </p:cNvPicPr>
          <p:nvPr>
            <p:ph idx="1"/>
          </p:nvPr>
        </p:nvPicPr>
        <p:blipFill>
          <a:blip r:embed="rId2" cstate="print"/>
          <a:srcRect/>
          <a:stretch>
            <a:fillRect/>
          </a:stretch>
        </p:blipFill>
        <p:spPr>
          <a:xfrm>
            <a:off x="0" y="0"/>
            <a:ext cx="9369108" cy="7010400"/>
          </a:xfr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Observations</a:t>
            </a:r>
            <a:endParaRPr lang="en-US"/>
          </a:p>
        </p:txBody>
      </p:sp>
      <p:sp>
        <p:nvSpPr>
          <p:cNvPr id="3" name="Content Placeholder 2"/>
          <p:cNvSpPr>
            <a:spLocks noGrp="1"/>
          </p:cNvSpPr>
          <p:nvPr>
            <p:ph idx="1"/>
          </p:nvPr>
        </p:nvSpPr>
        <p:spPr>
          <a:xfrm>
            <a:off x="457200" y="1600200"/>
            <a:ext cx="8229600" cy="4709160"/>
          </a:xfrm>
        </p:spPr>
        <p:txBody>
          <a:bodyPr/>
          <a:lstStyle/>
          <a:p>
            <a:pPr>
              <a:buNone/>
            </a:pPr>
            <a:r>
              <a:rPr lang="en-US" smtClean="0"/>
              <a:t>In Procedural or Expository Texts:</a:t>
            </a:r>
          </a:p>
          <a:p>
            <a:r>
              <a:rPr lang="en-US" smtClean="0"/>
              <a:t>Verbs on the backbone of the text marked with </a:t>
            </a:r>
            <a:r>
              <a:rPr lang="en-US" i="1" smtClean="0"/>
              <a:t>ta</a:t>
            </a:r>
            <a:r>
              <a:rPr lang="en-US" smtClean="0"/>
              <a:t>.</a:t>
            </a:r>
          </a:p>
          <a:p>
            <a:r>
              <a:rPr lang="en-US" i="1" smtClean="0"/>
              <a:t>Purmeru</a:t>
            </a:r>
            <a:r>
              <a:rPr lang="en-US" smtClean="0"/>
              <a:t> might mark first step, </a:t>
            </a:r>
            <a:r>
              <a:rPr lang="en-US" i="1" smtClean="0"/>
              <a:t>ma</a:t>
            </a:r>
            <a:r>
              <a:rPr lang="en-US" smtClean="0"/>
              <a:t> (‘but’) might mark complications, </a:t>
            </a:r>
            <a:r>
              <a:rPr lang="en-US" i="1" smtClean="0"/>
              <a:t>asin</a:t>
            </a:r>
            <a:r>
              <a:rPr lang="en-US" smtClean="0"/>
              <a:t> (‘thus’) might mark conclusion; otherwise sentence relations are left implicit or denoted simply by </a:t>
            </a:r>
            <a:r>
              <a:rPr lang="en-US" i="1" smtClean="0"/>
              <a:t>i</a:t>
            </a:r>
            <a:r>
              <a:rPr lang="en-US" smtClean="0"/>
              <a:t> (‘and’).</a:t>
            </a:r>
            <a:endParaRPr lang="en-US" i="1"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ds 00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flex.jpg"/>
          <p:cNvPicPr>
            <a:picLocks noGrp="1" noChangeAspect="1"/>
          </p:cNvPicPr>
          <p:nvPr>
            <p:ph idx="1"/>
          </p:nvPr>
        </p:nvPicPr>
        <p:blipFill>
          <a:blip r:embed="rId2" cstate="print"/>
          <a:stretch>
            <a:fillRect/>
          </a:stretch>
        </p:blipFill>
        <p:spPr>
          <a:xfrm>
            <a:off x="0" y="651668"/>
            <a:ext cx="9136945" cy="5139532"/>
          </a:xfr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02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3600" smtClean="0"/>
              <a:t>What to look for in discourse?</a:t>
            </a:r>
            <a:endParaRPr lang="en-US" sz="3600"/>
          </a:p>
        </p:txBody>
      </p:sp>
      <p:sp>
        <p:nvSpPr>
          <p:cNvPr id="3" name="Content Placeholder 2"/>
          <p:cNvSpPr>
            <a:spLocks noGrp="1"/>
          </p:cNvSpPr>
          <p:nvPr>
            <p:ph idx="1"/>
          </p:nvPr>
        </p:nvSpPr>
        <p:spPr>
          <a:xfrm>
            <a:off x="914400" y="1828800"/>
            <a:ext cx="7772400" cy="3429000"/>
          </a:xfrm>
        </p:spPr>
        <p:txBody>
          <a:bodyPr>
            <a:normAutofit/>
          </a:bodyPr>
          <a:lstStyle/>
          <a:p>
            <a:r>
              <a:rPr lang="en-US" sz="3200" smtClean="0"/>
              <a:t>Structure</a:t>
            </a:r>
          </a:p>
          <a:p>
            <a:r>
              <a:rPr lang="en-US" sz="3200" smtClean="0"/>
              <a:t>Cohesion, including repetition, participant reference</a:t>
            </a:r>
          </a:p>
          <a:p>
            <a:r>
              <a:rPr lang="en-US" sz="3200" smtClean="0"/>
              <a:t>Also, distribution of verb phrase forms, and other construction types</a:t>
            </a:r>
            <a:endParaRPr lang="en-US" sz="320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590800"/>
            <a:ext cx="9144000" cy="2323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800"/>
              </a:spcAft>
              <a:buClrTx/>
              <a:buSzTx/>
              <a:buFontTx/>
              <a:buNone/>
              <a:tabLst/>
            </a:pPr>
            <a:r>
              <a:rPr kumimoji="0" lang="en-US" sz="2000" b="1" i="0" u="none" strike="noStrike" cap="none" normalizeH="0" baseline="0" smtClean="0">
                <a:ln>
                  <a:noFill/>
                </a:ln>
                <a:solidFill>
                  <a:schemeClr val="tx1"/>
                </a:solidFill>
                <a:effectLst/>
                <a:ea typeface="Calibri" pitchFamily="34" charset="0"/>
                <a:cs typeface="Times New Roman" pitchFamily="18" charset="0"/>
              </a:rPr>
              <a:t>sentence </a:t>
            </a:r>
            <a:r>
              <a:rPr kumimoji="0" lang="en-US" sz="2000" b="1" i="0" u="none" strike="noStrike" cap="none" normalizeH="0" baseline="0" smtClean="0">
                <a:ln>
                  <a:noFill/>
                </a:ln>
                <a:solidFill>
                  <a:schemeClr val="tx1"/>
                </a:solidFill>
                <a:effectLst/>
                <a:ea typeface="Calibri" pitchFamily="34" charset="0"/>
                <a:cs typeface="Times New Roman" pitchFamily="18" charset="0"/>
              </a:rPr>
              <a:t>= (sentence margin) + sentence nucleus</a:t>
            </a:r>
            <a:endParaRPr kumimoji="0" lang="en-US" sz="2000" b="1" i="0" u="none" strike="noStrike" cap="none" normalizeH="0" baseline="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ts val="1800"/>
              </a:spcAft>
              <a:buClrTx/>
              <a:buSzTx/>
              <a:buFontTx/>
              <a:buNone/>
              <a:tabLst/>
            </a:pPr>
            <a:r>
              <a:rPr kumimoji="0" lang="en-US" sz="2000" b="1" i="0" u="none" strike="noStrike" cap="none" normalizeH="0" baseline="0" smtClean="0">
                <a:ln>
                  <a:noFill/>
                </a:ln>
                <a:solidFill>
                  <a:schemeClr val="tx1"/>
                </a:solidFill>
                <a:effectLst/>
                <a:ea typeface="Calibri" pitchFamily="34" charset="0"/>
                <a:cs typeface="Times New Roman" pitchFamily="18" charset="0"/>
              </a:rPr>
              <a:t>sentence nucleus = (dependent clause) + independent clause + (dependent clause)</a:t>
            </a:r>
            <a:endParaRPr kumimoji="0" lang="en-US" sz="2000" b="1" i="0" u="none" strike="noStrike" cap="none" normalizeH="0" baseline="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ts val="1800"/>
              </a:spcAft>
              <a:buClrTx/>
              <a:buSzTx/>
              <a:buFontTx/>
              <a:buNone/>
              <a:tabLst/>
            </a:pPr>
            <a:r>
              <a:rPr kumimoji="0" lang="en-US" sz="2000" b="1" i="0" u="none" strike="noStrike" cap="none" normalizeH="0" baseline="0" smtClean="0">
                <a:ln>
                  <a:noFill/>
                </a:ln>
                <a:solidFill>
                  <a:schemeClr val="tx1"/>
                </a:solidFill>
                <a:effectLst/>
                <a:ea typeface="Calibri" pitchFamily="34" charset="0"/>
                <a:cs typeface="Times New Roman" pitchFamily="18" charset="0"/>
              </a:rPr>
              <a:t>clause = subject + </a:t>
            </a:r>
            <a:r>
              <a:rPr kumimoji="0" lang="en-US" sz="2000" b="1" i="0" u="none" strike="noStrike" cap="none" normalizeH="0" baseline="0" smtClean="0">
                <a:ln>
                  <a:noFill/>
                </a:ln>
                <a:solidFill>
                  <a:schemeClr val="tx1"/>
                </a:solidFill>
                <a:effectLst/>
                <a:ea typeface="Calibri" pitchFamily="34" charset="0"/>
                <a:cs typeface="Times New Roman" pitchFamily="18" charset="0"/>
              </a:rPr>
              <a:t>predicate</a:t>
            </a:r>
            <a:endParaRPr kumimoji="0" lang="en-US" sz="2000" b="1" i="0" u="none" strike="noStrike" cap="none" normalizeH="0" baseline="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ts val="1800"/>
              </a:spcAft>
              <a:buClrTx/>
              <a:buSzTx/>
              <a:buFontTx/>
              <a:buNone/>
              <a:tabLst/>
            </a:pPr>
            <a:r>
              <a:rPr kumimoji="0" lang="en-US" sz="2000" b="1" i="0" u="none" strike="noStrike" cap="none" normalizeH="0" baseline="0" smtClean="0">
                <a:ln>
                  <a:noFill/>
                </a:ln>
                <a:solidFill>
                  <a:schemeClr val="tx1"/>
                </a:solidFill>
                <a:effectLst/>
                <a:ea typeface="Calibri" pitchFamily="34" charset="0"/>
                <a:cs typeface="Times New Roman" pitchFamily="18" charset="0"/>
              </a:rPr>
              <a:t>dependent clause = subordinating conjunction + clause</a:t>
            </a:r>
            <a:endParaRPr kumimoji="0" lang="en-US" sz="2000" b="1" i="0" u="none" strike="noStrike" cap="none" normalizeH="0" baseline="0" smtClean="0">
              <a:ln>
                <a:noFill/>
              </a:ln>
              <a:solidFill>
                <a:schemeClr val="tx1"/>
              </a:solidFill>
              <a:effectLst/>
              <a:cs typeface="Arial" pitchFamily="34" charset="0"/>
            </a:endParaRPr>
          </a:p>
        </p:txBody>
      </p:sp>
      <p:sp>
        <p:nvSpPr>
          <p:cNvPr id="4" name="TextBox 3"/>
          <p:cNvSpPr txBox="1"/>
          <p:nvPr/>
        </p:nvSpPr>
        <p:spPr>
          <a:xfrm>
            <a:off x="1524000" y="2066092"/>
            <a:ext cx="6112571" cy="677108"/>
          </a:xfrm>
          <a:prstGeom prst="rect">
            <a:avLst/>
          </a:prstGeom>
          <a:noFill/>
        </p:spPr>
        <p:txBody>
          <a:bodyPr wrap="none" rtlCol="0">
            <a:spAutoFit/>
          </a:bodyPr>
          <a:lstStyle/>
          <a:p>
            <a:pPr lvl="0" algn="ctr"/>
            <a:r>
              <a:rPr lang="en-US" sz="2000" b="1" smtClean="0">
                <a:ea typeface="Calibri" pitchFamily="34" charset="0"/>
                <a:cs typeface="Times New Roman" pitchFamily="18" charset="0"/>
              </a:rPr>
              <a:t>text = sentence + sentence + sentence…</a:t>
            </a:r>
          </a:p>
          <a:p>
            <a:pPr algn="ctr"/>
            <a:endParaRPr lang="en-US"/>
          </a:p>
        </p:txBody>
      </p:sp>
      <p:sp>
        <p:nvSpPr>
          <p:cNvPr id="5" name="Title 1"/>
          <p:cNvSpPr txBox="1">
            <a:spLocks/>
          </p:cNvSpPr>
          <p:nvPr/>
        </p:nvSpPr>
        <p:spPr>
          <a:xfrm>
            <a:off x="457200" y="274638"/>
            <a:ext cx="8229600" cy="1143000"/>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spc="0" normalizeH="0" noProof="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uLnTx/>
                <a:uFillTx/>
                <a:latin typeface="+mj-lt"/>
                <a:ea typeface="+mj-ea"/>
                <a:cs typeface="+mj-cs"/>
              </a:rPr>
              <a:t>In terms of structure…</a:t>
            </a:r>
            <a:endParaRPr kumimoji="0" lang="en-US" sz="3600" b="1" i="0" u="none" strike="noStrike" kern="1200" spc="0" normalizeH="0" noProof="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fade">
                                      <p:cBhvr>
                                        <p:cTn id="7" dur="5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5">
                                            <p:txEl>
                                              <p:pRg st="1" end="1"/>
                                            </p:txEl>
                                          </p:spTgt>
                                        </p:tgtEl>
                                        <p:attrNameLst>
                                          <p:attrName>style.visibility</p:attrName>
                                        </p:attrNameLst>
                                      </p:cBhvr>
                                      <p:to>
                                        <p:strVal val="visible"/>
                                      </p:to>
                                    </p:set>
                                    <p:animEffect transition="in" filter="fade">
                                      <p:cBhvr>
                                        <p:cTn id="12" dur="500"/>
                                        <p:tgtEl>
                                          <p:spTgt spid="10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5">
                                            <p:txEl>
                                              <p:pRg st="2" end="2"/>
                                            </p:txEl>
                                          </p:spTgt>
                                        </p:tgtEl>
                                        <p:attrNameLst>
                                          <p:attrName>style.visibility</p:attrName>
                                        </p:attrNameLst>
                                      </p:cBhvr>
                                      <p:to>
                                        <p:strVal val="visible"/>
                                      </p:to>
                                    </p:set>
                                    <p:animEffect transition="in" filter="fade">
                                      <p:cBhvr>
                                        <p:cTn id="17" dur="500"/>
                                        <p:tgtEl>
                                          <p:spTgt spid="10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5">
                                            <p:txEl>
                                              <p:pRg st="3" end="3"/>
                                            </p:txEl>
                                          </p:spTgt>
                                        </p:tgtEl>
                                        <p:attrNameLst>
                                          <p:attrName>style.visibility</p:attrName>
                                        </p:attrNameLst>
                                      </p:cBhvr>
                                      <p:to>
                                        <p:strVal val="visible"/>
                                      </p:to>
                                    </p:set>
                                    <p:animEffect transition="in" filter="fade">
                                      <p:cBhvr>
                                        <p:cTn id="22" dur="500"/>
                                        <p:tgtEl>
                                          <p:spTgt spid="10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90600"/>
          </a:xfrm>
        </p:spPr>
        <p:txBody>
          <a:bodyPr>
            <a:normAutofit/>
          </a:bodyPr>
          <a:lstStyle/>
          <a:p>
            <a:r>
              <a:rPr lang="en-US" sz="2800" smtClean="0"/>
              <a:t>nghaye</a:t>
            </a:r>
            <a:r>
              <a:rPr lang="en-US" smtClean="0"/>
              <a:t/>
            </a:r>
            <a:br>
              <a:rPr lang="en-US" smtClean="0"/>
            </a:br>
            <a:r>
              <a:rPr lang="en-US" sz="1800" smtClean="0"/>
              <a:t>Joel Malam Tchuda</a:t>
            </a:r>
            <a:endParaRPr lang="en-US" sz="1800"/>
          </a:p>
        </p:txBody>
      </p:sp>
      <p:sp>
        <p:nvSpPr>
          <p:cNvPr id="3" name="Content Placeholder 2"/>
          <p:cNvSpPr>
            <a:spLocks noGrp="1"/>
          </p:cNvSpPr>
          <p:nvPr>
            <p:ph idx="1"/>
          </p:nvPr>
        </p:nvSpPr>
        <p:spPr>
          <a:xfrm>
            <a:off x="152400" y="914400"/>
            <a:ext cx="8839200" cy="5410200"/>
          </a:xfrm>
        </p:spPr>
        <p:txBody>
          <a:bodyPr>
            <a:noAutofit/>
          </a:bodyPr>
          <a:lstStyle/>
          <a:p>
            <a:pPr marL="0" indent="0">
              <a:spcBef>
                <a:spcPts val="0"/>
              </a:spcBef>
              <a:spcAft>
                <a:spcPts val="600"/>
              </a:spcAft>
              <a:buNone/>
            </a:pPr>
            <a:r>
              <a:rPr lang="es-ES" sz="1400" smtClean="0"/>
              <a:t>Na bin fala di kultura di Balanta, </a:t>
            </a:r>
            <a:r>
              <a:rPr lang="es-ES" sz="1400" i="1" smtClean="0"/>
              <a:t>nghaye</a:t>
            </a:r>
            <a:r>
              <a:rPr lang="es-ES" sz="1400" smtClean="0"/>
              <a:t>. </a:t>
            </a:r>
            <a:endParaRPr lang="en-US" sz="1400" smtClean="0"/>
          </a:p>
          <a:p>
            <a:pPr marL="0" indent="0">
              <a:spcBef>
                <a:spcPts val="0"/>
              </a:spcBef>
              <a:spcAft>
                <a:spcPts val="600"/>
              </a:spcAft>
              <a:buNone/>
            </a:pPr>
            <a:r>
              <a:rPr lang="es-ES" sz="1400" i="1" smtClean="0"/>
              <a:t>Nghaye</a:t>
            </a:r>
            <a:r>
              <a:rPr lang="es-ES" sz="1400" smtClean="0"/>
              <a:t> na kultura di Balanta i un etapa di vida ki ora ku bu ciga kil nivel, enton, bo ta fasi es us comadu </a:t>
            </a:r>
            <a:r>
              <a:rPr lang="es-ES" sz="1400" i="1" smtClean="0"/>
              <a:t>nghaye</a:t>
            </a:r>
            <a:r>
              <a:rPr lang="es-ES" sz="1400" smtClean="0"/>
              <a:t>. I ora ku bu na fasi es, bu ta muda di nomi, ker ser, nomi ku bu pape ku bu mame comau ba, bu ta muda del, i enton, bu ta pasa tene utru nomi. Enton, i es grupu di jinti e ta yanda en konjuntu, e ta yanda pa kasadias, i elis e ta panta mininus ku ta misa na kama. Tambi e ta toma kusas di jinti na kasa e bai bindi pa utru kasa, suma kil ku e toma na bu kasa, e na bindil na kasa di Elisa, kusa ke toma na kasa di David, e na bindil na kasa di Elisa. I elis tambi dipus di e na kaba es kultura </a:t>
            </a:r>
            <a:r>
              <a:rPr lang="es-ES" sz="1400" i="1" smtClean="0"/>
              <a:t>nghaye</a:t>
            </a:r>
            <a:r>
              <a:rPr lang="es-ES" sz="1400" smtClean="0"/>
              <a:t>, e ta organisa un dia, un festival garandi, nde ke na kumbida tudu jinti. </a:t>
            </a:r>
            <a:endParaRPr lang="en-US" sz="1400" smtClean="0"/>
          </a:p>
          <a:p>
            <a:pPr marL="0" indent="0">
              <a:spcBef>
                <a:spcPts val="0"/>
              </a:spcBef>
              <a:spcAft>
                <a:spcPts val="600"/>
              </a:spcAft>
              <a:buNone/>
            </a:pPr>
            <a:r>
              <a:rPr lang="es-ES" sz="1400" smtClean="0"/>
              <a:t>No ta coma es festival </a:t>
            </a:r>
            <a:r>
              <a:rPr lang="es-ES" sz="1400" i="1" smtClean="0"/>
              <a:t>kusunde.</a:t>
            </a:r>
            <a:r>
              <a:rPr lang="es-ES" sz="1400" smtClean="0"/>
              <a:t> E ta organisa un baju nde ke na baja pa mostra jinti se talentu ke ku e sibi fasi. </a:t>
            </a:r>
            <a:endParaRPr lang="en-US" sz="1400" smtClean="0"/>
          </a:p>
          <a:p>
            <a:pPr marL="0" indent="0">
              <a:spcBef>
                <a:spcPts val="0"/>
              </a:spcBef>
              <a:spcAft>
                <a:spcPts val="1800"/>
              </a:spcAft>
              <a:buNone/>
            </a:pPr>
            <a:r>
              <a:rPr lang="es-ES" sz="1400" smtClean="0"/>
              <a:t>Es i pormenores ou es i un bokandiñu askerka di </a:t>
            </a:r>
            <a:r>
              <a:rPr lang="es-ES" sz="1400" i="1" smtClean="0"/>
              <a:t>nghaye</a:t>
            </a:r>
            <a:r>
              <a:rPr lang="es-ES" sz="1400" smtClean="0"/>
              <a:t>.</a:t>
            </a:r>
            <a:endParaRPr lang="en-US" sz="1400" smtClean="0"/>
          </a:p>
          <a:p>
            <a:pPr marL="0" indent="0">
              <a:spcBef>
                <a:spcPts val="0"/>
              </a:spcBef>
              <a:spcAft>
                <a:spcPts val="600"/>
              </a:spcAft>
              <a:buNone/>
            </a:pPr>
            <a:r>
              <a:rPr lang="en-US" sz="1400" smtClean="0">
                <a:solidFill>
                  <a:srgbClr val="FFFF00"/>
                </a:solidFill>
              </a:rPr>
              <a:t>I am coming to talk about [something in the] Balanta culture [called] </a:t>
            </a:r>
            <a:r>
              <a:rPr lang="en-US" sz="1400" i="1" smtClean="0">
                <a:solidFill>
                  <a:srgbClr val="FFFF00"/>
                </a:solidFill>
              </a:rPr>
              <a:t>nghaye. </a:t>
            </a:r>
            <a:endParaRPr lang="en-US" sz="1400" smtClean="0">
              <a:solidFill>
                <a:srgbClr val="FFFF00"/>
              </a:solidFill>
            </a:endParaRPr>
          </a:p>
          <a:p>
            <a:pPr marL="0" indent="0">
              <a:spcBef>
                <a:spcPts val="0"/>
              </a:spcBef>
              <a:spcAft>
                <a:spcPts val="600"/>
              </a:spcAft>
              <a:buNone/>
            </a:pPr>
            <a:r>
              <a:rPr lang="en-US" sz="1400" i="1" smtClean="0">
                <a:solidFill>
                  <a:srgbClr val="FFFF00"/>
                </a:solidFill>
              </a:rPr>
              <a:t>Nghaye</a:t>
            </a:r>
            <a:r>
              <a:rPr lang="en-US" sz="1400" smtClean="0">
                <a:solidFill>
                  <a:srgbClr val="FFFF00"/>
                </a:solidFill>
              </a:rPr>
              <a:t> in the Balanta culture is a stage of life that when you arrive at that level, so, you do this ethnic tradition called </a:t>
            </a:r>
            <a:r>
              <a:rPr lang="en-US" sz="1400" i="1" smtClean="0">
                <a:solidFill>
                  <a:srgbClr val="FFFF00"/>
                </a:solidFill>
              </a:rPr>
              <a:t>nghaye</a:t>
            </a:r>
            <a:r>
              <a:rPr lang="en-US" sz="1400" smtClean="0">
                <a:solidFill>
                  <a:srgbClr val="FFFF00"/>
                </a:solidFill>
              </a:rPr>
              <a:t>. And when you do this, you change [your] name, that is to say, the name that your father and your mother called you, you change it, and so, you come to have a different name. So, this group of people, they walk together, they walk from house to house, and they scare children who wet their beds, also they take things from people’s houses, they go and sell to another house, for example, what they take from your house, they sell it to Liza’s house, those they took from David’s house, they sell it at Liza’s house. And they also, after they finish this </a:t>
            </a:r>
            <a:r>
              <a:rPr lang="en-US" sz="1400" i="1" smtClean="0">
                <a:solidFill>
                  <a:srgbClr val="FFFF00"/>
                </a:solidFill>
              </a:rPr>
              <a:t>nghaye</a:t>
            </a:r>
            <a:r>
              <a:rPr lang="en-US" sz="1400" smtClean="0">
                <a:solidFill>
                  <a:srgbClr val="FFFF00"/>
                </a:solidFill>
              </a:rPr>
              <a:t> culture, they organize a day, a big fesival where they invite everybody. </a:t>
            </a:r>
          </a:p>
          <a:p>
            <a:pPr marL="0" indent="0">
              <a:spcBef>
                <a:spcPts val="0"/>
              </a:spcBef>
              <a:spcAft>
                <a:spcPts val="600"/>
              </a:spcAft>
              <a:buNone/>
            </a:pPr>
            <a:r>
              <a:rPr lang="en-US" sz="1400" smtClean="0">
                <a:solidFill>
                  <a:srgbClr val="FFFF00"/>
                </a:solidFill>
              </a:rPr>
              <a:t>We call this festival </a:t>
            </a:r>
            <a:r>
              <a:rPr lang="en-US" sz="1400" i="1" smtClean="0">
                <a:solidFill>
                  <a:srgbClr val="FFFF00"/>
                </a:solidFill>
              </a:rPr>
              <a:t>kusunde</a:t>
            </a:r>
            <a:r>
              <a:rPr lang="en-US" sz="1400" smtClean="0">
                <a:solidFill>
                  <a:srgbClr val="FFFF00"/>
                </a:solidFill>
              </a:rPr>
              <a:t>. They organize a dance where they dance to show people what they know [how to] do. </a:t>
            </a:r>
          </a:p>
          <a:p>
            <a:pPr marL="0" indent="0">
              <a:spcBef>
                <a:spcPts val="0"/>
              </a:spcBef>
              <a:spcAft>
                <a:spcPts val="600"/>
              </a:spcAft>
              <a:buNone/>
            </a:pPr>
            <a:r>
              <a:rPr lang="en-US" sz="1400" smtClean="0">
                <a:solidFill>
                  <a:srgbClr val="FFFF00"/>
                </a:solidFill>
              </a:rPr>
              <a:t>These are some details or this is a little bit concerning </a:t>
            </a:r>
            <a:r>
              <a:rPr lang="en-US" sz="1400" i="1" smtClean="0">
                <a:solidFill>
                  <a:srgbClr val="FFFF00"/>
                </a:solidFill>
              </a:rPr>
              <a:t>nghaye</a:t>
            </a:r>
            <a:r>
              <a:rPr lang="en-US" sz="1400" smtClean="0">
                <a:solidFill>
                  <a:srgbClr val="FFFF00"/>
                </a:solidFill>
              </a:rPr>
              <a:t>.</a:t>
            </a:r>
            <a:endParaRPr lang="en-US" sz="1400" smtClean="0">
              <a:solidFill>
                <a:srgbClr val="FFFF0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02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90600"/>
          </a:xfrm>
        </p:spPr>
        <p:txBody>
          <a:bodyPr>
            <a:normAutofit/>
          </a:bodyPr>
          <a:lstStyle/>
          <a:p>
            <a:r>
              <a:rPr lang="en-US" sz="2800" smtClean="0"/>
              <a:t>nghaye</a:t>
            </a:r>
            <a:r>
              <a:rPr lang="en-US" smtClean="0"/>
              <a:t/>
            </a:r>
            <a:br>
              <a:rPr lang="en-US" smtClean="0"/>
            </a:br>
            <a:r>
              <a:rPr lang="en-US" sz="1800" smtClean="0"/>
              <a:t>Joel Malam Tchuda</a:t>
            </a:r>
            <a:endParaRPr lang="en-US" sz="1800"/>
          </a:p>
        </p:txBody>
      </p:sp>
      <p:sp>
        <p:nvSpPr>
          <p:cNvPr id="3" name="Content Placeholder 2"/>
          <p:cNvSpPr>
            <a:spLocks noGrp="1"/>
          </p:cNvSpPr>
          <p:nvPr>
            <p:ph idx="1"/>
          </p:nvPr>
        </p:nvSpPr>
        <p:spPr>
          <a:xfrm>
            <a:off x="152400" y="914400"/>
            <a:ext cx="8839200" cy="5410200"/>
          </a:xfrm>
        </p:spPr>
        <p:txBody>
          <a:bodyPr>
            <a:noAutofit/>
          </a:bodyPr>
          <a:lstStyle/>
          <a:p>
            <a:pPr marL="0" indent="0">
              <a:spcBef>
                <a:spcPts val="0"/>
              </a:spcBef>
              <a:spcAft>
                <a:spcPts val="600"/>
              </a:spcAft>
              <a:buNone/>
            </a:pPr>
            <a:r>
              <a:rPr lang="es-ES" sz="1400" smtClean="0"/>
              <a:t>Na bin fala di kultura di Balanta, </a:t>
            </a:r>
            <a:r>
              <a:rPr lang="es-ES" sz="1400" i="1" smtClean="0"/>
              <a:t>nghaye</a:t>
            </a:r>
            <a:r>
              <a:rPr lang="es-ES" sz="1400" smtClean="0"/>
              <a:t>. </a:t>
            </a:r>
            <a:endParaRPr lang="en-US" sz="1400" smtClean="0"/>
          </a:p>
          <a:p>
            <a:pPr marL="0" indent="0">
              <a:spcBef>
                <a:spcPts val="0"/>
              </a:spcBef>
              <a:spcAft>
                <a:spcPts val="600"/>
              </a:spcAft>
              <a:buNone/>
            </a:pPr>
            <a:r>
              <a:rPr lang="es-ES" sz="1400" i="1" smtClean="0"/>
              <a:t>Nghaye</a:t>
            </a:r>
            <a:r>
              <a:rPr lang="es-ES" sz="1400" smtClean="0"/>
              <a:t> na kultura di Balanta i un etapa di vida ki ora ku bu ciga kil nivel, enton, bo ta fasi es us comadu </a:t>
            </a:r>
            <a:r>
              <a:rPr lang="es-ES" sz="1400" i="1" smtClean="0"/>
              <a:t>nghaye</a:t>
            </a:r>
            <a:r>
              <a:rPr lang="es-ES" sz="1400" smtClean="0"/>
              <a:t>. I ora ku bu na fasi es, bu ta muda di nomi, ker ser, nomi ku bu pape ku bu mame comau ba, bu ta muda del, i enton, bu ta pasa tene utru nomi. Enton, i es grupu di jinti e ta yanda en konjuntu, e ta yanda pa kasadias, i elis e ta panta mininus ku ta misa na kama. Tambi e ta toma kusas di jinti na kasa e bai bindi pa utru kasa, suma kil ku e toma na bu kasa, e na bindil na kasa di Elisa, kusa ke toma na kasa di David, e na bindil na kasa di Elisa. I elis tambi dipus di e na kaba es kultura </a:t>
            </a:r>
            <a:r>
              <a:rPr lang="es-ES" sz="1400" i="1" smtClean="0"/>
              <a:t>nghaye</a:t>
            </a:r>
            <a:r>
              <a:rPr lang="es-ES" sz="1400" smtClean="0"/>
              <a:t>, e ta organisa un dia, un festival garandi, nde ke na kumbida tudu jinti. </a:t>
            </a:r>
            <a:endParaRPr lang="en-US" sz="1400" smtClean="0"/>
          </a:p>
          <a:p>
            <a:pPr marL="0" indent="0">
              <a:spcBef>
                <a:spcPts val="0"/>
              </a:spcBef>
              <a:spcAft>
                <a:spcPts val="600"/>
              </a:spcAft>
              <a:buNone/>
            </a:pPr>
            <a:r>
              <a:rPr lang="es-ES" sz="1400" smtClean="0"/>
              <a:t>No ta coma es festival </a:t>
            </a:r>
            <a:r>
              <a:rPr lang="es-ES" sz="1400" i="1" smtClean="0"/>
              <a:t>kusunde.</a:t>
            </a:r>
            <a:r>
              <a:rPr lang="es-ES" sz="1400" smtClean="0"/>
              <a:t> E ta organisa un baju nde ke na baja pa mostra jinti se talentu ke ku e sibi fasi. </a:t>
            </a:r>
            <a:endParaRPr lang="en-US" sz="1400" smtClean="0"/>
          </a:p>
          <a:p>
            <a:pPr marL="0" indent="0">
              <a:spcBef>
                <a:spcPts val="0"/>
              </a:spcBef>
              <a:spcAft>
                <a:spcPts val="1800"/>
              </a:spcAft>
              <a:buNone/>
            </a:pPr>
            <a:r>
              <a:rPr lang="es-ES" sz="1400" smtClean="0"/>
              <a:t>Es i pormenores ou es i un bokandiñu askerka di </a:t>
            </a:r>
            <a:r>
              <a:rPr lang="es-ES" sz="1400" i="1" smtClean="0"/>
              <a:t>nghaye</a:t>
            </a:r>
            <a:r>
              <a:rPr lang="es-ES" sz="1400" smtClean="0"/>
              <a:t>.</a:t>
            </a:r>
            <a:endParaRPr lang="en-US" sz="1400" smtClean="0"/>
          </a:p>
          <a:p>
            <a:pPr marL="0" indent="0">
              <a:spcBef>
                <a:spcPts val="0"/>
              </a:spcBef>
              <a:spcAft>
                <a:spcPts val="600"/>
              </a:spcAft>
              <a:buNone/>
            </a:pPr>
            <a:r>
              <a:rPr lang="en-US" sz="1400" smtClean="0">
                <a:solidFill>
                  <a:srgbClr val="FFFF00"/>
                </a:solidFill>
              </a:rPr>
              <a:t>I am coming to talk about [something in the] Balanta culture [called] </a:t>
            </a:r>
            <a:r>
              <a:rPr lang="en-US" sz="1400" i="1" smtClean="0">
                <a:solidFill>
                  <a:srgbClr val="FFFF00"/>
                </a:solidFill>
              </a:rPr>
              <a:t>nghaye. </a:t>
            </a:r>
            <a:endParaRPr lang="en-US" sz="1400" smtClean="0">
              <a:solidFill>
                <a:srgbClr val="FFFF00"/>
              </a:solidFill>
            </a:endParaRPr>
          </a:p>
          <a:p>
            <a:pPr marL="0" indent="0">
              <a:spcBef>
                <a:spcPts val="0"/>
              </a:spcBef>
              <a:spcAft>
                <a:spcPts val="600"/>
              </a:spcAft>
              <a:buNone/>
            </a:pPr>
            <a:r>
              <a:rPr lang="en-US" sz="1400" i="1" smtClean="0">
                <a:solidFill>
                  <a:srgbClr val="FFFF00"/>
                </a:solidFill>
              </a:rPr>
              <a:t>Nghaye</a:t>
            </a:r>
            <a:r>
              <a:rPr lang="en-US" sz="1400" smtClean="0">
                <a:solidFill>
                  <a:srgbClr val="FFFF00"/>
                </a:solidFill>
              </a:rPr>
              <a:t> in the Balanta culture is a stage of life that when you arrive at that level, so, you do this ethnic tradition called </a:t>
            </a:r>
            <a:r>
              <a:rPr lang="en-US" sz="1400" i="1" smtClean="0">
                <a:solidFill>
                  <a:srgbClr val="FFFF00"/>
                </a:solidFill>
              </a:rPr>
              <a:t>nghaye</a:t>
            </a:r>
            <a:r>
              <a:rPr lang="en-US" sz="1400" smtClean="0">
                <a:solidFill>
                  <a:srgbClr val="FFFF00"/>
                </a:solidFill>
              </a:rPr>
              <a:t>. And when you do this, you change [your] name, that is to say, the name that your father and your mother called you, you change it, and so, you come to have a different name. So, this group of people, they walk together, they walk from house to house, and they scare children who wet their beds, also they take things from people’s houses, they go and sell to another house, for example, what they take from your house, they sell it to Liza’s house, those they took from David’s house, they sell it at Liza’s house. And they also, after they finish this </a:t>
            </a:r>
            <a:r>
              <a:rPr lang="en-US" sz="1400" i="1" smtClean="0">
                <a:solidFill>
                  <a:srgbClr val="FFFF00"/>
                </a:solidFill>
              </a:rPr>
              <a:t>nghaye</a:t>
            </a:r>
            <a:r>
              <a:rPr lang="en-US" sz="1400" smtClean="0">
                <a:solidFill>
                  <a:srgbClr val="FFFF00"/>
                </a:solidFill>
              </a:rPr>
              <a:t> culture, they organize a day, a big fesival where they invite everybody. </a:t>
            </a:r>
          </a:p>
          <a:p>
            <a:pPr marL="0" indent="0">
              <a:spcBef>
                <a:spcPts val="0"/>
              </a:spcBef>
              <a:spcAft>
                <a:spcPts val="600"/>
              </a:spcAft>
              <a:buNone/>
            </a:pPr>
            <a:r>
              <a:rPr lang="en-US" sz="1400" smtClean="0">
                <a:solidFill>
                  <a:srgbClr val="FFFF00"/>
                </a:solidFill>
              </a:rPr>
              <a:t>We call this festival </a:t>
            </a:r>
            <a:r>
              <a:rPr lang="en-US" sz="1400" i="1" smtClean="0">
                <a:solidFill>
                  <a:srgbClr val="FFFF00"/>
                </a:solidFill>
              </a:rPr>
              <a:t>kusunde</a:t>
            </a:r>
            <a:r>
              <a:rPr lang="en-US" sz="1400" smtClean="0">
                <a:solidFill>
                  <a:srgbClr val="FFFF00"/>
                </a:solidFill>
              </a:rPr>
              <a:t>. They organize a dance where they dance to show people what they know [how to] do. </a:t>
            </a:r>
          </a:p>
          <a:p>
            <a:pPr marL="0" indent="0">
              <a:spcBef>
                <a:spcPts val="0"/>
              </a:spcBef>
              <a:spcAft>
                <a:spcPts val="600"/>
              </a:spcAft>
              <a:buNone/>
            </a:pPr>
            <a:r>
              <a:rPr lang="en-US" sz="1400" smtClean="0">
                <a:solidFill>
                  <a:srgbClr val="FFFF00"/>
                </a:solidFill>
              </a:rPr>
              <a:t>These are some details or this is a little bit concerning </a:t>
            </a:r>
            <a:r>
              <a:rPr lang="en-US" sz="1400" i="1" smtClean="0">
                <a:solidFill>
                  <a:srgbClr val="FFFF00"/>
                </a:solidFill>
              </a:rPr>
              <a:t>nghaye</a:t>
            </a:r>
            <a:r>
              <a:rPr lang="en-US" sz="1400" smtClean="0">
                <a:solidFill>
                  <a:srgbClr val="FFFF00"/>
                </a:solidFill>
              </a:rPr>
              <a:t>.</a:t>
            </a:r>
            <a:endParaRPr lang="en-US" sz="1400" smtClean="0">
              <a:solidFill>
                <a:srgbClr val="FFFF00"/>
              </a:solidFill>
            </a:endParaRPr>
          </a:p>
        </p:txBody>
      </p:sp>
      <p:pic>
        <p:nvPicPr>
          <p:cNvPr id="4" name="nghaye.wma">
            <a:hlinkClick r:id="" action="ppaction://media"/>
          </p:cNvPr>
          <p:cNvPicPr>
            <a:picLocks noRot="1" noChangeAspect="1"/>
          </p:cNvPicPr>
          <p:nvPr>
            <a:audioFile r:link="rId1"/>
          </p:nvPr>
        </p:nvPicPr>
        <p:blipFill>
          <a:blip r:embed="rId3" cstate="print"/>
          <a:stretch>
            <a:fillRect/>
          </a:stretch>
        </p:blipFill>
        <p:spPr>
          <a:xfrm>
            <a:off x="7010400" y="4572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60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1391</TotalTime>
  <Words>3419</Words>
  <Application>Microsoft Office PowerPoint</Application>
  <PresentationFormat>On-screen Show (4:3)</PresentationFormat>
  <Paragraphs>105</Paragraphs>
  <Slides>32</Slides>
  <Notes>4</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Apex</vt:lpstr>
      <vt:lpstr>Adobe Acrobat Document</vt:lpstr>
      <vt:lpstr>Microsoft Office Word Document</vt:lpstr>
      <vt:lpstr>Discourse Analysis  of  Guinea-Bissau Creole  Texts</vt:lpstr>
      <vt:lpstr>Slide 2</vt:lpstr>
      <vt:lpstr>Slide 3</vt:lpstr>
      <vt:lpstr>Slide 4</vt:lpstr>
      <vt:lpstr>What to look for in discourse?</vt:lpstr>
      <vt:lpstr>Slide 6</vt:lpstr>
      <vt:lpstr>nghaye Joel Malam Tchuda</vt:lpstr>
      <vt:lpstr>Slide 8</vt:lpstr>
      <vt:lpstr>nghaye Joel Malam Tchuda</vt:lpstr>
      <vt:lpstr>lobu ku lebre Joel Malam Tchuda</vt:lpstr>
      <vt:lpstr>kabra ku sancu Joel Malam Tchuda</vt:lpstr>
      <vt:lpstr>manera di labura aruz Joel Malam Tchuda</vt:lpstr>
      <vt:lpstr>montiadur di timbas Ana Indibe</vt:lpstr>
      <vt:lpstr>montiadur ku pasa kasabi Filipe Alberto</vt:lpstr>
      <vt:lpstr>fiu maña Blulu Bitam</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Summary Observations</vt:lpstr>
      <vt:lpstr>Summary Observations</vt:lpstr>
      <vt:lpstr>Summary Observations</vt:lpstr>
      <vt:lpstr>Slide 31</vt:lpstr>
      <vt:lpstr>Slide 32</vt:lpstr>
    </vt:vector>
  </TitlesOfParts>
  <Company>Jaars,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Frank</dc:creator>
  <cp:lastModifiedBy>David Frank</cp:lastModifiedBy>
  <cp:revision>56</cp:revision>
  <dcterms:created xsi:type="dcterms:W3CDTF">2012-07-31T11:07:39Z</dcterms:created>
  <dcterms:modified xsi:type="dcterms:W3CDTF">2013-01-04T18:55:59Z</dcterms:modified>
</cp:coreProperties>
</file>